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5143500" cx="9144000"/>
  <p:notesSz cx="6858000" cy="9144000"/>
  <p:embeddedFontLst>
    <p:embeddedFont>
      <p:font typeface="Poppins"/>
      <p:regular r:id="rId55"/>
      <p:bold r:id="rId56"/>
      <p:italic r:id="rId57"/>
      <p:boldItalic r:id="rId58"/>
    </p:embeddedFont>
    <p:embeddedFont>
      <p:font typeface="Poppins Light"/>
      <p:regular r:id="rId59"/>
      <p:bold r:id="rId60"/>
      <p:italic r:id="rId61"/>
      <p:boldItalic r:id="rId62"/>
    </p:embeddedFont>
    <p:embeddedFont>
      <p:font typeface="Poppins SemiBold"/>
      <p:regular r:id="rId63"/>
      <p:bold r:id="rId64"/>
      <p:italic r:id="rId65"/>
      <p:boldItalic r:id="rId66"/>
    </p:embeddedFont>
    <p:embeddedFont>
      <p:font typeface="Ex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schemas.openxmlformats.org/officeDocument/2006/relationships/font" Target="fonts/Ex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oppinsLight-boldItalic.fntdata"/><Relationship Id="rId61" Type="http://schemas.openxmlformats.org/officeDocument/2006/relationships/font" Target="fonts/PoppinsLight-italic.fntdata"/><Relationship Id="rId20" Type="http://schemas.openxmlformats.org/officeDocument/2006/relationships/slide" Target="slides/slide16.xml"/><Relationship Id="rId64" Type="http://schemas.openxmlformats.org/officeDocument/2006/relationships/font" Target="fonts/PoppinsSemiBold-bold.fntdata"/><Relationship Id="rId63" Type="http://schemas.openxmlformats.org/officeDocument/2006/relationships/font" Target="fonts/PoppinsSemiBold-regular.fntdata"/><Relationship Id="rId22" Type="http://schemas.openxmlformats.org/officeDocument/2006/relationships/slide" Target="slides/slide18.xml"/><Relationship Id="rId66" Type="http://schemas.openxmlformats.org/officeDocument/2006/relationships/font" Target="fonts/PoppinsSemiBold-boldItalic.fntdata"/><Relationship Id="rId21" Type="http://schemas.openxmlformats.org/officeDocument/2006/relationships/slide" Target="slides/slide17.xml"/><Relationship Id="rId65" Type="http://schemas.openxmlformats.org/officeDocument/2006/relationships/font" Target="fonts/PoppinsSemiBold-italic.fntdata"/><Relationship Id="rId24" Type="http://schemas.openxmlformats.org/officeDocument/2006/relationships/slide" Target="slides/slide20.xml"/><Relationship Id="rId68" Type="http://schemas.openxmlformats.org/officeDocument/2006/relationships/font" Target="fonts/Exo-bold.fntdata"/><Relationship Id="rId23" Type="http://schemas.openxmlformats.org/officeDocument/2006/relationships/slide" Target="slides/slide19.xml"/><Relationship Id="rId67" Type="http://schemas.openxmlformats.org/officeDocument/2006/relationships/font" Target="fonts/Exo-regular.fntdata"/><Relationship Id="rId60" Type="http://schemas.openxmlformats.org/officeDocument/2006/relationships/font" Target="fonts/PoppinsLight-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Ex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Poppins-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Poppins-italic.fntdata"/><Relationship Id="rId12" Type="http://schemas.openxmlformats.org/officeDocument/2006/relationships/slide" Target="slides/slide8.xml"/><Relationship Id="rId56" Type="http://schemas.openxmlformats.org/officeDocument/2006/relationships/font" Target="fonts/Poppins-bold.fntdata"/><Relationship Id="rId15" Type="http://schemas.openxmlformats.org/officeDocument/2006/relationships/slide" Target="slides/slide11.xml"/><Relationship Id="rId59" Type="http://schemas.openxmlformats.org/officeDocument/2006/relationships/font" Target="fonts/PoppinsLight-regular.fntdata"/><Relationship Id="rId14" Type="http://schemas.openxmlformats.org/officeDocument/2006/relationships/slide" Target="slides/slide10.xml"/><Relationship Id="rId58" Type="http://schemas.openxmlformats.org/officeDocument/2006/relationships/font" Target="fonts/Poppi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youtube.com/lamatemaga" TargetMode="External"/><Relationship Id="rId3" Type="http://schemas.openxmlformats.org/officeDocument/2006/relationships/hyperlink" Target="http://www.youtube.com/lamatemaga" TargetMode="External"/><Relationship Id="rId4" Type="http://schemas.openxmlformats.org/officeDocument/2006/relationships/hyperlink" Target="http://www.twitch.tv/lamatemaga" TargetMode="External"/><Relationship Id="rId5" Type="http://schemas.openxmlformats.org/officeDocument/2006/relationships/hyperlink" Target="http://www.twitch.tv/lamatemaga"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fbed43a9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fbed43a9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fbed43a9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fbed43a9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fbed43a9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fbed43a9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35f9175c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35f9175c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35f9175c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35f9175c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35f9175c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35f9175c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35f9175c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35f9175c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35f9175c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35f9175c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fbed43a9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fbed43a9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35f9175c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35f9175c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a1dbca41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1a1dbca4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¡Hola! Mi nombre es Cynthia Castillo. En redes </a:t>
            </a:r>
            <a:r>
              <a:rPr lang="es">
                <a:solidFill>
                  <a:schemeClr val="dk1"/>
                </a:solidFill>
              </a:rPr>
              <a:t>navego </a:t>
            </a:r>
            <a:r>
              <a:rPr lang="es">
                <a:solidFill>
                  <a:schemeClr val="dk1"/>
                </a:solidFill>
              </a:rPr>
              <a:t>bajo el nombre de “Elaia, la Matemaga”. Soy Licenciatura en Matemáticas, pero también me apasionan muchísimo áreas como Informática, Física, Biología y Medicina.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Además, tengo 2 años de experiencia como Analista Datos en Hey Banco y actualmente soy Data Science Engineer en The Ksquare Group, una consultora estadounidense. Mi rol en la empresa consiste en entrenar modelos de Inteligencia Artificial, revisar que el modelo de datos esté en orden, y monitorear el despliegue de nuestros productos de IA. ¡Hay muchas cosas por hacer en este campo!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También tengo experiencia en el sector académico: durante mi licenciatura colaboré 4 años haciendo investigación en mi universidad como asistente en el Laboratorio de Modelación y Simulación de Sistemas Complejos (¡son mates pero en la biología!), particularmente analizando problemas de Bioinformática en un equipo muy diverso. Aquí mi rol principal fue extraer datos de fuentes de datos abiertos, hacerles una transformación numérica y hacer reducción de dimensionalidad para encontrar patrones dentro de la variabilidad que tuvo el virus que provoca el Coronavirus. Recientemente salió una publicación en revista científica con nuestro trabajo.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 También tengo un canal de</a:t>
            </a:r>
            <a:r>
              <a:rPr lang="es">
                <a:solidFill>
                  <a:schemeClr val="dk1"/>
                </a:solidFill>
                <a:uFill>
                  <a:noFill/>
                </a:uFill>
                <a:hlinkClick r:id="rId2">
                  <a:extLst>
                    <a:ext uri="{A12FA001-AC4F-418D-AE19-62706E023703}">
                      <ahyp:hlinkClr val="tx"/>
                    </a:ext>
                  </a:extLst>
                </a:hlinkClick>
              </a:rPr>
              <a:t> </a:t>
            </a:r>
            <a:r>
              <a:rPr lang="es" u="sng">
                <a:solidFill>
                  <a:schemeClr val="hlink"/>
                </a:solidFill>
                <a:hlinkClick r:id="rId3"/>
              </a:rPr>
              <a:t>YouTube</a:t>
            </a:r>
            <a:r>
              <a:rPr lang="es">
                <a:solidFill>
                  <a:schemeClr val="dk1"/>
                </a:solidFill>
              </a:rPr>
              <a:t> donde de vez en vez comparto contenido de matemáticas, y un canal de</a:t>
            </a:r>
            <a:r>
              <a:rPr lang="es">
                <a:solidFill>
                  <a:schemeClr val="dk1"/>
                </a:solidFill>
                <a:uFill>
                  <a:noFill/>
                </a:uFill>
                <a:hlinkClick r:id="rId4">
                  <a:extLst>
                    <a:ext uri="{A12FA001-AC4F-418D-AE19-62706E023703}">
                      <ahyp:hlinkClr val="tx"/>
                    </a:ext>
                  </a:extLst>
                </a:hlinkClick>
              </a:rPr>
              <a:t> </a:t>
            </a:r>
            <a:r>
              <a:rPr lang="es" u="sng">
                <a:solidFill>
                  <a:schemeClr val="hlink"/>
                </a:solidFill>
                <a:hlinkClick r:id="rId5"/>
              </a:rPr>
              <a:t>Twitch</a:t>
            </a:r>
            <a:r>
              <a:rPr lang="es">
                <a:solidFill>
                  <a:schemeClr val="dk1"/>
                </a:solidFill>
              </a:rPr>
              <a:t> donde hablamos de matemáticas, de videojuegos y de Ciencia de Datos (particularmente en áreas relacionadas a la biología). En caso de que aún no me sigas te invito a pasarte por el canal.</a:t>
            </a:r>
            <a:endParaRPr>
              <a:solidFill>
                <a:schemeClr val="dk1"/>
              </a:solidFill>
            </a:endParaRPr>
          </a:p>
          <a:p>
            <a:pPr indent="0" lvl="0" marL="0" rtl="0" algn="l">
              <a:lnSpc>
                <a:spcPct val="115000"/>
              </a:lnSpc>
              <a:spcBef>
                <a:spcPts val="1200"/>
              </a:spcBef>
              <a:spcAft>
                <a:spcPts val="0"/>
              </a:spcAft>
              <a:buNone/>
            </a:pPr>
            <a:r>
              <a:rPr lang="es">
                <a:solidFill>
                  <a:schemeClr val="dk1"/>
                </a:solidFill>
              </a:rPr>
              <a:t>Las mates me han parecido siempre un pasatiempo y también considero que es una de las muchas formas en las que podemos entender el mundo. Mi objetivo durante mis sesiones es darles no solo las herramientas para que puedan tener mejor entendimiento de las matemáticas útiles para su profesión, sino encender en ustedes la curiosidad por adentrarse en ellas por voluntad propia y profundizar para tener más y mejores alternativas que les permitan solucionar los problemas que tenemos en industria, en la academia, en la salud, en la sociedad, en el deporte, ¡en donde ustedes quieran!</a:t>
            </a:r>
            <a:endParaRPr>
              <a:solidFill>
                <a:schemeClr val="dk1"/>
              </a:solidFill>
            </a:endParaRPr>
          </a:p>
          <a:p>
            <a:pPr indent="0" lvl="0" marL="0" rtl="0" algn="l">
              <a:lnSpc>
                <a:spcPct val="115000"/>
              </a:lnSpc>
              <a:spcBef>
                <a:spcPts val="1200"/>
              </a:spcBef>
              <a:spcAft>
                <a:spcPts val="1200"/>
              </a:spcAft>
              <a:buNone/>
            </a:pPr>
            <a:r>
              <a:rPr lang="es">
                <a:solidFill>
                  <a:schemeClr val="dk1"/>
                </a:solidFill>
              </a:rPr>
              <a:t>En estas sesiones de </a:t>
            </a:r>
            <a:r>
              <a:rPr b="1" lang="es">
                <a:solidFill>
                  <a:schemeClr val="dk1"/>
                </a:solidFill>
              </a:rPr>
              <a:t>Matemáticas </a:t>
            </a:r>
            <a:r>
              <a:rPr lang="es">
                <a:solidFill>
                  <a:schemeClr val="dk1"/>
                </a:solidFill>
              </a:rPr>
              <a:t>de </a:t>
            </a:r>
            <a:r>
              <a:rPr b="1" lang="es">
                <a:solidFill>
                  <a:schemeClr val="dk1"/>
                </a:solidFill>
              </a:rPr>
              <a:t>Código Facilito</a:t>
            </a:r>
            <a:r>
              <a:rPr lang="es">
                <a:solidFill>
                  <a:schemeClr val="dk1"/>
                </a:solidFill>
              </a:rPr>
              <a:t> 🐊 durante el Bootcamp de Machine Learning verás también cómo las matemáticas juegan un rol crucial al momento de construir y evaluar los modelos que propongas al aplicar machine learning en tu entorno.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35f9175c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35f9175c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35f9175c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435f9175c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435f9175c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435f9175c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435f9175c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435f9175c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35f9175c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35f9175c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35f9175c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35f9175c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35f9175c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435f9175c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435f9175c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435f9175c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35f9175cd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435f9175cd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35f9175c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435f9175c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fbed43a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fbed43a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435f9175c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435f9175c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35f9175cd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35f9175cd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435f9175c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435f9175c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35f9175c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435f9175c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35f9175cd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435f9175cd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35f9175cd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35f9175cd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435f9175c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435f9175c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35f9175c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435f9175c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435f9175cd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435f9175cd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435f9175cd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435f9175cd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fbed43a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fbed43a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435f9175cd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435f9175cd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435f9175cd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435f9175cd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435f9175cd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435f9175cd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435f9175cd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435f9175cd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435f9175cd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435f9175cd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435f9175c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435f9175c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435f9175cd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435f9175cd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435f9175cd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435f9175cd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435f9175cd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435f9175cd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1a1ed85fc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1a1ed85fc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operadores relacionales nos ayudan a comparar dos objetos y nos devuelven valores VERDADERO ó FALSO.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23c0e04e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23c0e04e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1a1ed85fc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1a1ed85fc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operadores relacionales nos ayudan a comparar dos objetos y nos devuelven valores VERDADERO ó FALSO.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3c0e04e5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3c0e04e5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35f9175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35f917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historia es posible que te suene familiar de algún curso en la escuela.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Los Sistemas de ecuaciones lineales surgieron en Europa con la introducción en el siglo 17 por René Descartes de las coordenadas en la geometría. Aquí las líneas y los planos están representados por ecuaciones lineales, y calcular sus intersecciones equivale a resolver sistemas de ecuaciones lineales.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Más tarde, Leibniz desarrolló nuevos métodos que usaban determinantes para resolver estos sistemas. Cramer y Gauss después desarrollaron nuevos métodos en el siglo 18.</a:t>
            </a:r>
            <a:endParaRPr/>
          </a:p>
          <a:p>
            <a:pPr indent="0" lvl="0" marL="0" rtl="0" algn="l">
              <a:spcBef>
                <a:spcPts val="0"/>
              </a:spcBef>
              <a:spcAft>
                <a:spcPts val="0"/>
              </a:spcAft>
              <a:buNone/>
            </a:pPr>
            <a:r>
              <a:rPr lang="es"/>
              <a:t>–</a:t>
            </a:r>
            <a:endParaRPr/>
          </a:p>
          <a:p>
            <a:pPr indent="0" lvl="0" marL="0" rtl="0" algn="l">
              <a:spcBef>
                <a:spcPts val="0"/>
              </a:spcBef>
              <a:spcAft>
                <a:spcPts val="0"/>
              </a:spcAft>
              <a:buNone/>
            </a:pPr>
            <a:r>
              <a:rPr lang="es"/>
              <a:t>En el siglo 19 Grassman tomó la teoría de Mecánica Analítica de Lagrange y de Mecánica Celeste de Laplace y la expuso desde métodos vectoriales. Así fue como se escribió el primer testimonio escrito de lo que ahora conocemos como álgebra lineal, empezando primero por sus fundamentos. Más tarde, Joseph Sylvester introduciría el concepto de matriz.</a:t>
            </a:r>
            <a:endParaRPr/>
          </a:p>
          <a:p>
            <a:pPr indent="0" lvl="0" marL="0" rtl="0" algn="l">
              <a:spcBef>
                <a:spcPts val="0"/>
              </a:spcBef>
              <a:spcAft>
                <a:spcPts val="0"/>
              </a:spcAft>
              <a:buNone/>
            </a:pPr>
            <a:r>
              <a:rPr lang="es"/>
              <a:t>–</a:t>
            </a:r>
            <a:endParaRPr/>
          </a:p>
          <a:p>
            <a:pPr indent="0" lvl="0" marL="0" rtl="0" algn="l">
              <a:spcBef>
                <a:spcPts val="0"/>
              </a:spcBef>
              <a:spcAft>
                <a:spcPts val="0"/>
              </a:spcAft>
              <a:buNone/>
            </a:pPr>
            <a:r>
              <a:rPr lang="es"/>
              <a:t>El álgebra lineal crecería después estudiando los números complejos, y más tarde Cayley introduciría los conceptos de la multiplicación de matrices y matriz inversa, que veremos más adelante.</a:t>
            </a:r>
            <a:endParaRPr/>
          </a:p>
          <a:p>
            <a:pPr indent="0" lvl="0" marL="0" rtl="0" algn="l">
              <a:spcBef>
                <a:spcPts val="0"/>
              </a:spcBef>
              <a:spcAft>
                <a:spcPts val="0"/>
              </a:spcAft>
              <a:buNone/>
            </a:pPr>
            <a:r>
              <a:rPr lang="es"/>
              <a:t>–</a:t>
            </a:r>
            <a:endParaRPr/>
          </a:p>
          <a:p>
            <a:pPr indent="0" lvl="0" marL="0" rtl="0" algn="l">
              <a:spcBef>
                <a:spcPts val="0"/>
              </a:spcBef>
              <a:spcAft>
                <a:spcPts val="0"/>
              </a:spcAft>
              <a:buNone/>
            </a:pPr>
            <a:r>
              <a:rPr lang="es"/>
              <a:t>Con el tiempo el álgebra lineal tuvo que expandirse y evolucionar en geometría diferencial para poder explicar fenómenos más complejos como la Teoría de Relatividad de Einstein, por la que es más conocida.</a:t>
            </a:r>
            <a:endParaRPr/>
          </a:p>
          <a:p>
            <a:pPr indent="0" lvl="0" marL="0" rtl="0" algn="l">
              <a:spcBef>
                <a:spcPts val="0"/>
              </a:spcBef>
              <a:spcAft>
                <a:spcPts val="0"/>
              </a:spcAft>
              <a:buNone/>
            </a:pPr>
            <a:r>
              <a:rPr lang="es"/>
              <a:t>Pero también tiene aplicaciones importantes en áreas como química, economía, ingeniería, teoría de control, gráficos computacionales, visión computacional y machine learning</a:t>
            </a:r>
            <a:endParaRPr/>
          </a:p>
          <a:p>
            <a:pPr indent="0" lvl="0" marL="0" rtl="0" algn="l">
              <a:spcBef>
                <a:spcPts val="0"/>
              </a:spcBef>
              <a:spcAft>
                <a:spcPts val="0"/>
              </a:spcAft>
              <a:buNone/>
            </a:pPr>
            <a:r>
              <a:rPr lang="es"/>
              <a:t>–</a:t>
            </a:r>
            <a:endParaRPr/>
          </a:p>
          <a:p>
            <a:pPr indent="0" lvl="0" marL="0" rtl="0" algn="l">
              <a:spcBef>
                <a:spcPts val="0"/>
              </a:spcBef>
              <a:spcAft>
                <a:spcPts val="0"/>
              </a:spcAft>
              <a:buNone/>
            </a:pPr>
            <a:r>
              <a:rPr lang="es"/>
              <a:t>Finalmente el álgebra lineal moderna, es decir, como la conocemos ahora, se generalizó para dar origen al álgebra abstracta.</a:t>
            </a:r>
            <a:endParaRPr/>
          </a:p>
          <a:p>
            <a:pPr indent="0" lvl="0" marL="0" rtl="0" algn="l">
              <a:spcBef>
                <a:spcPts val="0"/>
              </a:spcBef>
              <a:spcAft>
                <a:spcPts val="0"/>
              </a:spcAft>
              <a:buNone/>
            </a:pPr>
            <a:r>
              <a:rPr lang="es"/>
              <a:t>–</a:t>
            </a:r>
            <a:endParaRPr/>
          </a:p>
          <a:p>
            <a:pPr indent="0" lvl="0" marL="0" rtl="0" algn="l">
              <a:spcBef>
                <a:spcPts val="0"/>
              </a:spcBef>
              <a:spcAft>
                <a:spcPts val="0"/>
              </a:spcAft>
              <a:buNone/>
            </a:pPr>
            <a:r>
              <a:rPr lang="es"/>
              <a:t>Actualmente hay muchos esfuerzos para encontrar algoritmos que ayuden a calcular rápidamente soluciones a sistemas de ecuaciones lineales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35f9175c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35f9175c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35f9175c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35f9175c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 name="Google Shape;12;p2"/>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
        <p:nvSpPr>
          <p:cNvPr id="13" name="Google Shape;13;p2"/>
          <p:cNvSpPr/>
          <p:nvPr/>
        </p:nvSpPr>
        <p:spPr>
          <a:xfrm>
            <a:off x="1110475" y="3210575"/>
            <a:ext cx="2244000" cy="291000"/>
          </a:xfrm>
          <a:prstGeom prst="roundRect">
            <a:avLst>
              <a:gd fmla="val 50000" name="adj"/>
            </a:avLst>
          </a:prstGeom>
          <a:solidFill>
            <a:srgbClr val="26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1" name="Google Shape;41;p11"/>
          <p:cNvSpPr txBox="1"/>
          <p:nvPr>
            <p:ph type="title"/>
          </p:nvPr>
        </p:nvSpPr>
        <p:spPr>
          <a:xfrm>
            <a:off x="311700" y="1548750"/>
            <a:ext cx="32568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
    <p:bg>
      <p:bgPr>
        <a:solidFill>
          <a:srgbClr val="1BBC9B"/>
        </a:solidFill>
      </p:bgPr>
    </p:bg>
    <p:spTree>
      <p:nvGrpSpPr>
        <p:cNvPr id="42" name="Shape 42"/>
        <p:cNvGrpSpPr/>
        <p:nvPr/>
      </p:nvGrpSpPr>
      <p:grpSpPr>
        <a:xfrm>
          <a:off x="0" y="0"/>
          <a:ext cx="0" cy="0"/>
          <a:chOff x="0" y="0"/>
          <a:chExt cx="0" cy="0"/>
        </a:xfrm>
      </p:grpSpPr>
      <p:sp>
        <p:nvSpPr>
          <p:cNvPr id="43" name="Google Shape;4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4" name="Google Shape;44;p12"/>
          <p:cNvSpPr txBox="1"/>
          <p:nvPr>
            <p:ph type="title"/>
          </p:nvPr>
        </p:nvSpPr>
        <p:spPr>
          <a:xfrm>
            <a:off x="311700" y="1250075"/>
            <a:ext cx="3701400" cy="2764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62B34"/>
              </a:buClr>
              <a:buSzPts val="3200"/>
              <a:buFont typeface="Poppins"/>
              <a:buNone/>
              <a:defRPr sz="3200">
                <a:solidFill>
                  <a:srgbClr val="262B34"/>
                </a:solidFill>
                <a:latin typeface="Poppins"/>
                <a:ea typeface="Poppins"/>
                <a:cs typeface="Poppins"/>
                <a:sym typeface="Poppins"/>
              </a:defRPr>
            </a:lvl1pPr>
            <a:lvl2pPr lvl="1" rtl="0" algn="ctr">
              <a:spcBef>
                <a:spcPts val="0"/>
              </a:spcBef>
              <a:spcAft>
                <a:spcPts val="0"/>
              </a:spcAft>
              <a:buSzPts val="3200"/>
              <a:buFont typeface="Poppins"/>
              <a:buNone/>
              <a:defRPr sz="3200">
                <a:latin typeface="Poppins"/>
                <a:ea typeface="Poppins"/>
                <a:cs typeface="Poppins"/>
                <a:sym typeface="Poppins"/>
              </a:defRPr>
            </a:lvl2pPr>
            <a:lvl3pPr lvl="2" rtl="0" algn="ctr">
              <a:spcBef>
                <a:spcPts val="0"/>
              </a:spcBef>
              <a:spcAft>
                <a:spcPts val="0"/>
              </a:spcAft>
              <a:buSzPts val="3200"/>
              <a:buFont typeface="Poppins"/>
              <a:buNone/>
              <a:defRPr sz="3200">
                <a:latin typeface="Poppins"/>
                <a:ea typeface="Poppins"/>
                <a:cs typeface="Poppins"/>
                <a:sym typeface="Poppins"/>
              </a:defRPr>
            </a:lvl3pPr>
            <a:lvl4pPr lvl="3" rtl="0" algn="ctr">
              <a:spcBef>
                <a:spcPts val="0"/>
              </a:spcBef>
              <a:spcAft>
                <a:spcPts val="0"/>
              </a:spcAft>
              <a:buSzPts val="3200"/>
              <a:buFont typeface="Poppins"/>
              <a:buNone/>
              <a:defRPr sz="3200">
                <a:latin typeface="Poppins"/>
                <a:ea typeface="Poppins"/>
                <a:cs typeface="Poppins"/>
                <a:sym typeface="Poppins"/>
              </a:defRPr>
            </a:lvl4pPr>
            <a:lvl5pPr lvl="4" rtl="0" algn="ctr">
              <a:spcBef>
                <a:spcPts val="0"/>
              </a:spcBef>
              <a:spcAft>
                <a:spcPts val="0"/>
              </a:spcAft>
              <a:buSzPts val="3200"/>
              <a:buFont typeface="Poppins"/>
              <a:buNone/>
              <a:defRPr sz="3200">
                <a:latin typeface="Poppins"/>
                <a:ea typeface="Poppins"/>
                <a:cs typeface="Poppins"/>
                <a:sym typeface="Poppins"/>
              </a:defRPr>
            </a:lvl5pPr>
            <a:lvl6pPr lvl="5" rtl="0" algn="ctr">
              <a:spcBef>
                <a:spcPts val="0"/>
              </a:spcBef>
              <a:spcAft>
                <a:spcPts val="0"/>
              </a:spcAft>
              <a:buSzPts val="3200"/>
              <a:buFont typeface="Poppins"/>
              <a:buNone/>
              <a:defRPr sz="3200">
                <a:latin typeface="Poppins"/>
                <a:ea typeface="Poppins"/>
                <a:cs typeface="Poppins"/>
                <a:sym typeface="Poppins"/>
              </a:defRPr>
            </a:lvl6pPr>
            <a:lvl7pPr lvl="6" rtl="0" algn="ctr">
              <a:spcBef>
                <a:spcPts val="0"/>
              </a:spcBef>
              <a:spcAft>
                <a:spcPts val="0"/>
              </a:spcAft>
              <a:buSzPts val="3200"/>
              <a:buFont typeface="Poppins"/>
              <a:buNone/>
              <a:defRPr sz="3200">
                <a:latin typeface="Poppins"/>
                <a:ea typeface="Poppins"/>
                <a:cs typeface="Poppins"/>
                <a:sym typeface="Poppins"/>
              </a:defRPr>
            </a:lvl7pPr>
            <a:lvl8pPr lvl="7" rtl="0" algn="ctr">
              <a:spcBef>
                <a:spcPts val="0"/>
              </a:spcBef>
              <a:spcAft>
                <a:spcPts val="0"/>
              </a:spcAft>
              <a:buSzPts val="3200"/>
              <a:buFont typeface="Poppins"/>
              <a:buNone/>
              <a:defRPr sz="3200">
                <a:latin typeface="Poppins"/>
                <a:ea typeface="Poppins"/>
                <a:cs typeface="Poppins"/>
                <a:sym typeface="Poppins"/>
              </a:defRPr>
            </a:lvl8pPr>
            <a:lvl9pPr lvl="8" rtl="0" algn="ctr">
              <a:spcBef>
                <a:spcPts val="0"/>
              </a:spcBef>
              <a:spcAft>
                <a:spcPts val="0"/>
              </a:spcAft>
              <a:buSzPts val="3200"/>
              <a:buFont typeface="Poppins"/>
              <a:buNone/>
              <a:defRPr sz="3200">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54" name="Shape 54"/>
        <p:cNvGrpSpPr/>
        <p:nvPr/>
      </p:nvGrpSpPr>
      <p:grpSpPr>
        <a:xfrm>
          <a:off x="0" y="0"/>
          <a:ext cx="0" cy="0"/>
          <a:chOff x="0" y="0"/>
          <a:chExt cx="0" cy="0"/>
        </a:xfrm>
      </p:grpSpPr>
      <p:sp>
        <p:nvSpPr>
          <p:cNvPr id="55" name="Google Shape;5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20" name="Google Shape;20;p4"/>
          <p:cNvPicPr preferRelativeResize="0"/>
          <p:nvPr/>
        </p:nvPicPr>
        <p:blipFill>
          <a:blip r:embed="rId3">
            <a:alphaModFix/>
          </a:blip>
          <a:stretch>
            <a:fillRect/>
          </a:stretch>
        </p:blipFill>
        <p:spPr>
          <a:xfrm>
            <a:off x="463875" y="1357300"/>
            <a:ext cx="301625" cy="228825"/>
          </a:xfrm>
          <a:prstGeom prst="rect">
            <a:avLst/>
          </a:prstGeom>
          <a:noFill/>
          <a:ln>
            <a:noFill/>
          </a:ln>
        </p:spPr>
      </p:pic>
      <p:sp>
        <p:nvSpPr>
          <p:cNvPr id="21" name="Google Shape;21;p4"/>
          <p:cNvSpPr txBox="1"/>
          <p:nvPr>
            <p:ph idx="1" type="subTitle"/>
          </p:nvPr>
        </p:nvSpPr>
        <p:spPr>
          <a:xfrm>
            <a:off x="791775" y="1200275"/>
            <a:ext cx="4170900" cy="4977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FFFFFF"/>
                </a:solidFill>
                <a:latin typeface="Poppins"/>
                <a:ea typeface="Poppins"/>
                <a:cs typeface="Poppins"/>
                <a:sym typeface="Poppi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1">
  <p:cSld name="TITLE_AND_BODY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descr="Texto+Imagen 2.png" id="26" name="Google Shape;26;p6"/>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3" type="titleOnly">
  <p:cSld name="TITLE_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7"/>
          <p:cNvSpPr txBox="1"/>
          <p:nvPr>
            <p:ph type="title"/>
          </p:nvPr>
        </p:nvSpPr>
        <p:spPr>
          <a:xfrm>
            <a:off x="311700" y="1039900"/>
            <a:ext cx="3716700" cy="3081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p:cSld name="ONE_COLUMN_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8"/>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nes">
  <p:cSld name="ONE_COLUMN_TEXT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6" name="Google Shape;36;p9"/>
          <p:cNvSpPr txBox="1"/>
          <p:nvPr>
            <p:ph type="title"/>
          </p:nvPr>
        </p:nvSpPr>
        <p:spPr>
          <a:xfrm>
            <a:off x="311700" y="974375"/>
            <a:ext cx="3716700" cy="1256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 Codigo">
  <p:cSld name="ONE_COLUMN_TEXT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0" Type="http://schemas.openxmlformats.org/officeDocument/2006/relationships/image" Target="../media/image63.png"/><Relationship Id="rId22" Type="http://schemas.openxmlformats.org/officeDocument/2006/relationships/image" Target="../media/image46.jpg"/><Relationship Id="rId21" Type="http://schemas.openxmlformats.org/officeDocument/2006/relationships/image" Target="../media/image58.png"/><Relationship Id="rId24" Type="http://schemas.openxmlformats.org/officeDocument/2006/relationships/image" Target="../media/image64.png"/><Relationship Id="rId23" Type="http://schemas.openxmlformats.org/officeDocument/2006/relationships/image" Target="../media/image60.png"/><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39.png"/><Relationship Id="rId9" Type="http://schemas.openxmlformats.org/officeDocument/2006/relationships/image" Target="../media/image38.png"/><Relationship Id="rId26" Type="http://schemas.openxmlformats.org/officeDocument/2006/relationships/image" Target="../media/image57.png"/><Relationship Id="rId25" Type="http://schemas.openxmlformats.org/officeDocument/2006/relationships/image" Target="../media/image55.png"/><Relationship Id="rId28" Type="http://schemas.openxmlformats.org/officeDocument/2006/relationships/image" Target="../media/image56.png"/><Relationship Id="rId27" Type="http://schemas.openxmlformats.org/officeDocument/2006/relationships/image" Target="../media/image45.png"/><Relationship Id="rId5" Type="http://schemas.openxmlformats.org/officeDocument/2006/relationships/image" Target="../media/image54.png"/><Relationship Id="rId6" Type="http://schemas.openxmlformats.org/officeDocument/2006/relationships/image" Target="../media/image53.png"/><Relationship Id="rId29"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35.png"/><Relationship Id="rId11" Type="http://schemas.openxmlformats.org/officeDocument/2006/relationships/image" Target="../media/image36.png"/><Relationship Id="rId10" Type="http://schemas.openxmlformats.org/officeDocument/2006/relationships/image" Target="../media/image43.png"/><Relationship Id="rId13" Type="http://schemas.openxmlformats.org/officeDocument/2006/relationships/image" Target="../media/image44.png"/><Relationship Id="rId12" Type="http://schemas.openxmlformats.org/officeDocument/2006/relationships/image" Target="../media/image34.png"/><Relationship Id="rId15" Type="http://schemas.openxmlformats.org/officeDocument/2006/relationships/image" Target="../media/image42.png"/><Relationship Id="rId14" Type="http://schemas.openxmlformats.org/officeDocument/2006/relationships/image" Target="../media/image65.png"/><Relationship Id="rId17" Type="http://schemas.openxmlformats.org/officeDocument/2006/relationships/image" Target="../media/image51.png"/><Relationship Id="rId16" Type="http://schemas.openxmlformats.org/officeDocument/2006/relationships/image" Target="../media/image62.png"/><Relationship Id="rId19" Type="http://schemas.openxmlformats.org/officeDocument/2006/relationships/image" Target="../media/image59.png"/><Relationship Id="rId18"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Álgebra Lineal I</a:t>
            </a:r>
            <a:endParaRPr/>
          </a:p>
        </p:txBody>
      </p:sp>
      <p:sp>
        <p:nvSpPr>
          <p:cNvPr id="61" name="Google Shape;61;p17"/>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Orden y estructura para simplificar operaciones</a:t>
            </a:r>
            <a:endParaRPr>
              <a:solidFill>
                <a:schemeClr val="lt1"/>
              </a:solidFill>
            </a:endParaRPr>
          </a:p>
          <a:p>
            <a:pPr indent="0" lvl="0" marL="0" rtl="0" algn="l">
              <a:spcBef>
                <a:spcPts val="0"/>
              </a:spcBef>
              <a:spcAft>
                <a:spcPts val="0"/>
              </a:spcAft>
              <a:buNone/>
            </a:pPr>
            <a:r>
              <a:t/>
            </a:r>
            <a:endParaRPr/>
          </a:p>
        </p:txBody>
      </p:sp>
      <p:sp>
        <p:nvSpPr>
          <p:cNvPr id="62" name="Google Shape;62;p17"/>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a:t>
            </a:r>
            <a:r>
              <a:rPr lang="es"/>
              <a:t>- Matemática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83" name="Shape 183"/>
        <p:cNvGrpSpPr/>
        <p:nvPr/>
      </p:nvGrpSpPr>
      <p:grpSpPr>
        <a:xfrm>
          <a:off x="0" y="0"/>
          <a:ext cx="0" cy="0"/>
          <a:chOff x="0" y="0"/>
          <a:chExt cx="0" cy="0"/>
        </a:xfrm>
      </p:grpSpPr>
      <p:grpSp>
        <p:nvGrpSpPr>
          <p:cNvPr id="184" name="Google Shape;184;p26"/>
          <p:cNvGrpSpPr/>
          <p:nvPr/>
        </p:nvGrpSpPr>
        <p:grpSpPr>
          <a:xfrm>
            <a:off x="0" y="0"/>
            <a:ext cx="9144000" cy="5143500"/>
            <a:chOff x="0" y="0"/>
            <a:chExt cx="9144000" cy="5143500"/>
          </a:xfrm>
        </p:grpSpPr>
        <p:sp>
          <p:nvSpPr>
            <p:cNvPr id="185" name="Google Shape;185;p2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87" name="Google Shape;187;p26"/>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Vector</a:t>
            </a:r>
            <a:endParaRPr b="1">
              <a:latin typeface="Poppins"/>
              <a:ea typeface="Poppins"/>
              <a:cs typeface="Poppins"/>
              <a:sym typeface="Poppins"/>
            </a:endParaRPr>
          </a:p>
        </p:txBody>
      </p:sp>
      <p:sp>
        <p:nvSpPr>
          <p:cNvPr id="188" name="Google Shape;188;p26"/>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b="1" lang="es" sz="1400">
                <a:solidFill>
                  <a:srgbClr val="1BBC9B"/>
                </a:solidFill>
                <a:latin typeface="Poppins"/>
                <a:ea typeface="Poppins"/>
                <a:cs typeface="Poppins"/>
                <a:sym typeface="Poppins"/>
              </a:rPr>
              <a:t>En matemáticas:</a:t>
            </a:r>
            <a:r>
              <a:rPr lang="es" sz="1400">
                <a:latin typeface="Poppins"/>
                <a:ea typeface="Poppins"/>
                <a:cs typeface="Poppins"/>
                <a:sym typeface="Poppins"/>
              </a:rPr>
              <a:t> Es un elemento de un conjunto donde las operaciones de traslación (suma) y escala (multiplicación) están bien definidas.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1BBC9B"/>
                </a:solidFill>
                <a:latin typeface="Poppins"/>
                <a:ea typeface="Poppins"/>
                <a:cs typeface="Poppins"/>
                <a:sym typeface="Poppins"/>
              </a:rPr>
              <a:t>Para efectos prácticos:</a:t>
            </a:r>
            <a:r>
              <a:rPr lang="es" sz="1400">
                <a:latin typeface="Poppins"/>
                <a:ea typeface="Poppins"/>
                <a:cs typeface="Poppins"/>
                <a:sym typeface="Poppins"/>
              </a:rPr>
              <a:t> Podemos verlo como una “lista ordenada de números”.</a:t>
            </a:r>
            <a:endParaRPr sz="1400">
              <a:latin typeface="Poppins"/>
              <a:ea typeface="Poppins"/>
              <a:cs typeface="Poppins"/>
              <a:sym typeface="Poppins"/>
            </a:endParaRPr>
          </a:p>
        </p:txBody>
      </p:sp>
      <p:grpSp>
        <p:nvGrpSpPr>
          <p:cNvPr id="189" name="Google Shape;189;p26"/>
          <p:cNvGrpSpPr/>
          <p:nvPr/>
        </p:nvGrpSpPr>
        <p:grpSpPr>
          <a:xfrm>
            <a:off x="6543675" y="4343400"/>
            <a:ext cx="2714775" cy="839694"/>
            <a:chOff x="6543675" y="4343400"/>
            <a:chExt cx="2714775" cy="839694"/>
          </a:xfrm>
        </p:grpSpPr>
        <p:sp>
          <p:nvSpPr>
            <p:cNvPr id="190" name="Google Shape;190;p2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4" name="Google Shape;194;p26"/>
          <p:cNvCxnSpPr/>
          <p:nvPr/>
        </p:nvCxnSpPr>
        <p:spPr>
          <a:xfrm flipH="1" rot="10800000">
            <a:off x="1609725" y="3050325"/>
            <a:ext cx="800100" cy="1152600"/>
          </a:xfrm>
          <a:prstGeom prst="straightConnector1">
            <a:avLst/>
          </a:prstGeom>
          <a:noFill/>
          <a:ln cap="flat" cmpd="sng" w="19050">
            <a:solidFill>
              <a:srgbClr val="1BBC9B"/>
            </a:solidFill>
            <a:prstDash val="solid"/>
            <a:round/>
            <a:headEnd len="med" w="med" type="none"/>
            <a:tailEnd len="med" w="med" type="triangle"/>
          </a:ln>
        </p:spPr>
      </p:cxnSp>
      <p:cxnSp>
        <p:nvCxnSpPr>
          <p:cNvPr id="195" name="Google Shape;195;p26"/>
          <p:cNvCxnSpPr/>
          <p:nvPr/>
        </p:nvCxnSpPr>
        <p:spPr>
          <a:xfrm flipH="1" rot="10800000">
            <a:off x="5610225" y="3050325"/>
            <a:ext cx="800100" cy="1152600"/>
          </a:xfrm>
          <a:prstGeom prst="straightConnector1">
            <a:avLst/>
          </a:prstGeom>
          <a:noFill/>
          <a:ln cap="flat" cmpd="sng" w="19050">
            <a:solidFill>
              <a:srgbClr val="1BBC9B"/>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99" name="Shape 199"/>
        <p:cNvGrpSpPr/>
        <p:nvPr/>
      </p:nvGrpSpPr>
      <p:grpSpPr>
        <a:xfrm>
          <a:off x="0" y="0"/>
          <a:ext cx="0" cy="0"/>
          <a:chOff x="0" y="0"/>
          <a:chExt cx="0" cy="0"/>
        </a:xfrm>
      </p:grpSpPr>
      <p:grpSp>
        <p:nvGrpSpPr>
          <p:cNvPr id="200" name="Google Shape;200;p27"/>
          <p:cNvGrpSpPr/>
          <p:nvPr/>
        </p:nvGrpSpPr>
        <p:grpSpPr>
          <a:xfrm>
            <a:off x="0" y="0"/>
            <a:ext cx="9144000" cy="5143500"/>
            <a:chOff x="0" y="0"/>
            <a:chExt cx="9144000" cy="5143500"/>
          </a:xfrm>
        </p:grpSpPr>
        <p:sp>
          <p:nvSpPr>
            <p:cNvPr id="201" name="Google Shape;201;p2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03" name="Google Shape;203;p27"/>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Vector</a:t>
            </a:r>
            <a:endParaRPr b="1">
              <a:latin typeface="Poppins"/>
              <a:ea typeface="Poppins"/>
              <a:cs typeface="Poppins"/>
              <a:sym typeface="Poppins"/>
            </a:endParaRPr>
          </a:p>
        </p:txBody>
      </p:sp>
      <p:sp>
        <p:nvSpPr>
          <p:cNvPr id="204" name="Google Shape;204;p2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b="1" lang="es" sz="1400">
                <a:solidFill>
                  <a:srgbClr val="1BBC9B"/>
                </a:solidFill>
                <a:latin typeface="Poppins"/>
                <a:ea typeface="Poppins"/>
                <a:cs typeface="Poppins"/>
                <a:sym typeface="Poppins"/>
              </a:rPr>
              <a:t>En matemáticas:</a:t>
            </a:r>
            <a:r>
              <a:rPr lang="es" sz="1400">
                <a:latin typeface="Poppins"/>
                <a:ea typeface="Poppins"/>
                <a:cs typeface="Poppins"/>
                <a:sym typeface="Poppins"/>
              </a:rPr>
              <a:t> Es un elemento de un conjunto donde las operaciones de traslación (suma) y escala (multiplicación) están bien definidas.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1BBC9B"/>
                </a:solidFill>
                <a:latin typeface="Poppins"/>
                <a:ea typeface="Poppins"/>
                <a:cs typeface="Poppins"/>
                <a:sym typeface="Poppins"/>
              </a:rPr>
              <a:t>Para efectos prácticos:</a:t>
            </a:r>
            <a:r>
              <a:rPr lang="es" sz="1400">
                <a:latin typeface="Poppins"/>
                <a:ea typeface="Poppins"/>
                <a:cs typeface="Poppins"/>
                <a:sym typeface="Poppins"/>
              </a:rPr>
              <a:t> Podemos verlo como una “lista ordenada de números”.</a:t>
            </a:r>
            <a:endParaRPr sz="1400">
              <a:latin typeface="Poppins"/>
              <a:ea typeface="Poppins"/>
              <a:cs typeface="Poppins"/>
              <a:sym typeface="Poppins"/>
            </a:endParaRPr>
          </a:p>
        </p:txBody>
      </p:sp>
      <p:grpSp>
        <p:nvGrpSpPr>
          <p:cNvPr id="205" name="Google Shape;205;p27"/>
          <p:cNvGrpSpPr/>
          <p:nvPr/>
        </p:nvGrpSpPr>
        <p:grpSpPr>
          <a:xfrm>
            <a:off x="6543675" y="4343400"/>
            <a:ext cx="2714775" cy="839694"/>
            <a:chOff x="6543675" y="4343400"/>
            <a:chExt cx="2714775" cy="839694"/>
          </a:xfrm>
        </p:grpSpPr>
        <p:sp>
          <p:nvSpPr>
            <p:cNvPr id="206" name="Google Shape;206;p2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0" name="Google Shape;210;p27"/>
          <p:cNvCxnSpPr/>
          <p:nvPr/>
        </p:nvCxnSpPr>
        <p:spPr>
          <a:xfrm flipH="1" rot="10800000">
            <a:off x="1609725" y="3040200"/>
            <a:ext cx="800100" cy="1152600"/>
          </a:xfrm>
          <a:prstGeom prst="straightConnector1">
            <a:avLst/>
          </a:prstGeom>
          <a:noFill/>
          <a:ln cap="flat" cmpd="sng" w="19050">
            <a:solidFill>
              <a:schemeClr val="lt2"/>
            </a:solidFill>
            <a:prstDash val="solid"/>
            <a:round/>
            <a:headEnd len="med" w="med" type="none"/>
            <a:tailEnd len="med" w="med" type="triangle"/>
          </a:ln>
        </p:spPr>
      </p:cxnSp>
      <p:cxnSp>
        <p:nvCxnSpPr>
          <p:cNvPr id="211" name="Google Shape;211;p27"/>
          <p:cNvCxnSpPr/>
          <p:nvPr/>
        </p:nvCxnSpPr>
        <p:spPr>
          <a:xfrm flipH="1" rot="10800000">
            <a:off x="5610225" y="3040200"/>
            <a:ext cx="800100" cy="1152600"/>
          </a:xfrm>
          <a:prstGeom prst="straightConnector1">
            <a:avLst/>
          </a:prstGeom>
          <a:noFill/>
          <a:ln cap="flat" cmpd="sng" w="19050">
            <a:solidFill>
              <a:schemeClr val="lt2"/>
            </a:solidFill>
            <a:prstDash val="solid"/>
            <a:round/>
            <a:headEnd len="med" w="med" type="none"/>
            <a:tailEnd len="med" w="med" type="triangle"/>
          </a:ln>
        </p:spPr>
      </p:cxnSp>
      <p:cxnSp>
        <p:nvCxnSpPr>
          <p:cNvPr id="212" name="Google Shape;212;p27"/>
          <p:cNvCxnSpPr/>
          <p:nvPr/>
        </p:nvCxnSpPr>
        <p:spPr>
          <a:xfrm flipH="1" rot="10800000">
            <a:off x="2447925" y="3040200"/>
            <a:ext cx="800100" cy="1152600"/>
          </a:xfrm>
          <a:prstGeom prst="straightConnector1">
            <a:avLst/>
          </a:prstGeom>
          <a:noFill/>
          <a:ln cap="flat" cmpd="sng" w="19050">
            <a:solidFill>
              <a:srgbClr val="1BBC9B"/>
            </a:solidFill>
            <a:prstDash val="solid"/>
            <a:round/>
            <a:headEnd len="med" w="med" type="none"/>
            <a:tailEnd len="med" w="med" type="triangle"/>
          </a:ln>
        </p:spPr>
      </p:cxnSp>
      <p:cxnSp>
        <p:nvCxnSpPr>
          <p:cNvPr id="213" name="Google Shape;213;p27"/>
          <p:cNvCxnSpPr/>
          <p:nvPr/>
        </p:nvCxnSpPr>
        <p:spPr>
          <a:xfrm flipH="1" rot="10800000">
            <a:off x="5610225" y="3472800"/>
            <a:ext cx="499500" cy="720000"/>
          </a:xfrm>
          <a:prstGeom prst="straightConnector1">
            <a:avLst/>
          </a:prstGeom>
          <a:noFill/>
          <a:ln cap="flat" cmpd="sng" w="19050">
            <a:solidFill>
              <a:srgbClr val="1BBC9B"/>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17" name="Shape 217"/>
        <p:cNvGrpSpPr/>
        <p:nvPr/>
      </p:nvGrpSpPr>
      <p:grpSpPr>
        <a:xfrm>
          <a:off x="0" y="0"/>
          <a:ext cx="0" cy="0"/>
          <a:chOff x="0" y="0"/>
          <a:chExt cx="0" cy="0"/>
        </a:xfrm>
      </p:grpSpPr>
      <p:grpSp>
        <p:nvGrpSpPr>
          <p:cNvPr id="218" name="Google Shape;218;p28"/>
          <p:cNvGrpSpPr/>
          <p:nvPr/>
        </p:nvGrpSpPr>
        <p:grpSpPr>
          <a:xfrm>
            <a:off x="0" y="0"/>
            <a:ext cx="9144000" cy="5143500"/>
            <a:chOff x="0" y="0"/>
            <a:chExt cx="9144000" cy="5143500"/>
          </a:xfrm>
        </p:grpSpPr>
        <p:sp>
          <p:nvSpPr>
            <p:cNvPr id="219" name="Google Shape;219;p2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21" name="Google Shape;221;p28"/>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Vector</a:t>
            </a:r>
            <a:endParaRPr b="1">
              <a:latin typeface="Poppins"/>
              <a:ea typeface="Poppins"/>
              <a:cs typeface="Poppins"/>
              <a:sym typeface="Poppins"/>
            </a:endParaRPr>
          </a:p>
        </p:txBody>
      </p:sp>
      <p:sp>
        <p:nvSpPr>
          <p:cNvPr id="222" name="Google Shape;222;p28"/>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b="1" lang="es" sz="1400">
                <a:solidFill>
                  <a:srgbClr val="1BBC9B"/>
                </a:solidFill>
                <a:latin typeface="Poppins"/>
                <a:ea typeface="Poppins"/>
                <a:cs typeface="Poppins"/>
                <a:sym typeface="Poppins"/>
              </a:rPr>
              <a:t>En matemáticas:</a:t>
            </a:r>
            <a:r>
              <a:rPr lang="es" sz="1400">
                <a:latin typeface="Poppins"/>
                <a:ea typeface="Poppins"/>
                <a:cs typeface="Poppins"/>
                <a:sym typeface="Poppins"/>
              </a:rPr>
              <a:t> Es un elemento de un conjunto donde las operaciones de traslación (suma) y escala (multiplicación) están bien definidas.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1BBC9B"/>
                </a:solidFill>
                <a:latin typeface="Poppins"/>
                <a:ea typeface="Poppins"/>
                <a:cs typeface="Poppins"/>
                <a:sym typeface="Poppins"/>
              </a:rPr>
              <a:t>Para efectos prácticos:</a:t>
            </a:r>
            <a:r>
              <a:rPr lang="es" sz="1400">
                <a:latin typeface="Poppins"/>
                <a:ea typeface="Poppins"/>
                <a:cs typeface="Poppins"/>
                <a:sym typeface="Poppins"/>
              </a:rPr>
              <a:t> Podemos verlo como una “lista ordenada de números”.</a:t>
            </a:r>
            <a:endParaRPr sz="1400">
              <a:latin typeface="Poppins"/>
              <a:ea typeface="Poppins"/>
              <a:cs typeface="Poppins"/>
              <a:sym typeface="Poppins"/>
            </a:endParaRPr>
          </a:p>
        </p:txBody>
      </p:sp>
      <p:grpSp>
        <p:nvGrpSpPr>
          <p:cNvPr id="223" name="Google Shape;223;p28"/>
          <p:cNvGrpSpPr/>
          <p:nvPr/>
        </p:nvGrpSpPr>
        <p:grpSpPr>
          <a:xfrm>
            <a:off x="6543675" y="4343400"/>
            <a:ext cx="2714775" cy="839694"/>
            <a:chOff x="6543675" y="4343400"/>
            <a:chExt cx="2714775" cy="839694"/>
          </a:xfrm>
        </p:grpSpPr>
        <p:sp>
          <p:nvSpPr>
            <p:cNvPr id="224" name="Google Shape;224;p2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8" name="Google Shape;228;p28"/>
          <p:cNvCxnSpPr/>
          <p:nvPr/>
        </p:nvCxnSpPr>
        <p:spPr>
          <a:xfrm flipH="1" rot="10800000">
            <a:off x="1609725" y="3040200"/>
            <a:ext cx="800100" cy="1152600"/>
          </a:xfrm>
          <a:prstGeom prst="straightConnector1">
            <a:avLst/>
          </a:prstGeom>
          <a:noFill/>
          <a:ln cap="flat" cmpd="sng" w="19050">
            <a:solidFill>
              <a:schemeClr val="lt2"/>
            </a:solidFill>
            <a:prstDash val="solid"/>
            <a:round/>
            <a:headEnd len="med" w="med" type="none"/>
            <a:tailEnd len="med" w="med" type="triangle"/>
          </a:ln>
        </p:spPr>
      </p:cxnSp>
      <p:cxnSp>
        <p:nvCxnSpPr>
          <p:cNvPr id="229" name="Google Shape;229;p28"/>
          <p:cNvCxnSpPr/>
          <p:nvPr/>
        </p:nvCxnSpPr>
        <p:spPr>
          <a:xfrm flipH="1" rot="10800000">
            <a:off x="5610225" y="3040200"/>
            <a:ext cx="800100" cy="1152600"/>
          </a:xfrm>
          <a:prstGeom prst="straightConnector1">
            <a:avLst/>
          </a:prstGeom>
          <a:noFill/>
          <a:ln cap="flat" cmpd="sng" w="19050">
            <a:solidFill>
              <a:schemeClr val="lt2"/>
            </a:solidFill>
            <a:prstDash val="solid"/>
            <a:round/>
            <a:headEnd len="med" w="med" type="none"/>
            <a:tailEnd len="med" w="med" type="triangle"/>
          </a:ln>
        </p:spPr>
      </p:cxnSp>
      <p:cxnSp>
        <p:nvCxnSpPr>
          <p:cNvPr id="230" name="Google Shape;230;p28"/>
          <p:cNvCxnSpPr/>
          <p:nvPr/>
        </p:nvCxnSpPr>
        <p:spPr>
          <a:xfrm flipH="1" rot="10800000">
            <a:off x="2447925" y="3040200"/>
            <a:ext cx="800100" cy="1152600"/>
          </a:xfrm>
          <a:prstGeom prst="straightConnector1">
            <a:avLst/>
          </a:prstGeom>
          <a:noFill/>
          <a:ln cap="flat" cmpd="sng" w="19050">
            <a:solidFill>
              <a:srgbClr val="1BBC9B"/>
            </a:solidFill>
            <a:prstDash val="solid"/>
            <a:round/>
            <a:headEnd len="med" w="med" type="none"/>
            <a:tailEnd len="med" w="med" type="triangle"/>
          </a:ln>
        </p:spPr>
      </p:cxnSp>
      <p:cxnSp>
        <p:nvCxnSpPr>
          <p:cNvPr id="231" name="Google Shape;231;p28"/>
          <p:cNvCxnSpPr/>
          <p:nvPr/>
        </p:nvCxnSpPr>
        <p:spPr>
          <a:xfrm flipH="1" rot="10800000">
            <a:off x="5610225" y="3472800"/>
            <a:ext cx="499500" cy="720000"/>
          </a:xfrm>
          <a:prstGeom prst="straightConnector1">
            <a:avLst/>
          </a:prstGeom>
          <a:noFill/>
          <a:ln cap="flat" cmpd="sng" w="19050">
            <a:solidFill>
              <a:srgbClr val="1BBC9B"/>
            </a:solidFill>
            <a:prstDash val="solid"/>
            <a:round/>
            <a:headEnd len="med" w="med" type="none"/>
            <a:tailEnd len="med" w="med" type="triangle"/>
          </a:ln>
        </p:spPr>
      </p:cxnSp>
      <p:pic>
        <p:nvPicPr>
          <p:cNvPr id="232" name="Google Shape;232;p28"/>
          <p:cNvPicPr preferRelativeResize="0"/>
          <p:nvPr/>
        </p:nvPicPr>
        <p:blipFill rotWithShape="1">
          <a:blip r:embed="rId4">
            <a:alphaModFix/>
          </a:blip>
          <a:srcRect b="20216" l="10719" r="13361" t="12101"/>
          <a:stretch/>
        </p:blipFill>
        <p:spPr>
          <a:xfrm>
            <a:off x="3550925" y="4032950"/>
            <a:ext cx="1417325" cy="55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36" name="Shape 236"/>
        <p:cNvGrpSpPr/>
        <p:nvPr/>
      </p:nvGrpSpPr>
      <p:grpSpPr>
        <a:xfrm>
          <a:off x="0" y="0"/>
          <a:ext cx="0" cy="0"/>
          <a:chOff x="0" y="0"/>
          <a:chExt cx="0" cy="0"/>
        </a:xfrm>
      </p:grpSpPr>
      <p:grpSp>
        <p:nvGrpSpPr>
          <p:cNvPr id="237" name="Google Shape;237;p29"/>
          <p:cNvGrpSpPr/>
          <p:nvPr/>
        </p:nvGrpSpPr>
        <p:grpSpPr>
          <a:xfrm>
            <a:off x="0" y="0"/>
            <a:ext cx="9144000" cy="5143500"/>
            <a:chOff x="0" y="0"/>
            <a:chExt cx="9144000" cy="5143500"/>
          </a:xfrm>
        </p:grpSpPr>
        <p:sp>
          <p:nvSpPr>
            <p:cNvPr id="238" name="Google Shape;238;p2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2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40" name="Google Shape;240;p29"/>
          <p:cNvSpPr txBox="1"/>
          <p:nvPr>
            <p:ph idx="4294967295" type="title"/>
          </p:nvPr>
        </p:nvSpPr>
        <p:spPr>
          <a:xfrm>
            <a:off x="715560" y="558150"/>
            <a:ext cx="3201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Operaciones</a:t>
            </a:r>
            <a:endParaRPr b="1">
              <a:latin typeface="Poppins"/>
              <a:ea typeface="Poppins"/>
              <a:cs typeface="Poppins"/>
              <a:sym typeface="Poppins"/>
            </a:endParaRPr>
          </a:p>
        </p:txBody>
      </p:sp>
      <p:sp>
        <p:nvSpPr>
          <p:cNvPr id="241" name="Google Shape;241;p29"/>
          <p:cNvSpPr/>
          <p:nvPr/>
        </p:nvSpPr>
        <p:spPr>
          <a:xfrm>
            <a:off x="715552" y="403850"/>
            <a:ext cx="4237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Sé que les dije que no haremos cuentitas pero…</a:t>
            </a:r>
            <a:endParaRPr sz="1100">
              <a:solidFill>
                <a:schemeClr val="dk2"/>
              </a:solidFill>
              <a:latin typeface="Poppins"/>
              <a:ea typeface="Poppins"/>
              <a:cs typeface="Poppins"/>
              <a:sym typeface="Poppins"/>
            </a:endParaRPr>
          </a:p>
        </p:txBody>
      </p:sp>
      <p:sp>
        <p:nvSpPr>
          <p:cNvPr id="242" name="Google Shape;242;p29"/>
          <p:cNvSpPr txBox="1"/>
          <p:nvPr>
            <p:ph idx="4294967295" type="title"/>
          </p:nvPr>
        </p:nvSpPr>
        <p:spPr>
          <a:xfrm>
            <a:off x="715550" y="1621175"/>
            <a:ext cx="7618800" cy="3069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Algunas de las operaciones más comunes de vectores son:</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s" sz="1400">
                <a:latin typeface="Poppins"/>
                <a:ea typeface="Poppins"/>
                <a:cs typeface="Poppins"/>
                <a:sym typeface="Poppins"/>
              </a:rPr>
              <a:t>Sumas / Restas</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s" sz="1400">
                <a:latin typeface="Poppins"/>
                <a:ea typeface="Poppins"/>
                <a:cs typeface="Poppins"/>
                <a:sym typeface="Poppins"/>
              </a:rPr>
              <a:t>Multiplicación por algún escalar</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s" sz="1400">
                <a:latin typeface="Poppins"/>
                <a:ea typeface="Poppins"/>
                <a:cs typeface="Poppins"/>
                <a:sym typeface="Poppins"/>
              </a:rPr>
              <a:t>Producto Escalar (Producto Punto)</a:t>
            </a:r>
            <a:endParaRPr sz="1400">
              <a:latin typeface="Poppins"/>
              <a:ea typeface="Poppins"/>
              <a:cs typeface="Poppins"/>
              <a:sym typeface="Poppins"/>
            </a:endParaRPr>
          </a:p>
        </p:txBody>
      </p:sp>
      <p:grpSp>
        <p:nvGrpSpPr>
          <p:cNvPr id="243" name="Google Shape;243;p29"/>
          <p:cNvGrpSpPr/>
          <p:nvPr/>
        </p:nvGrpSpPr>
        <p:grpSpPr>
          <a:xfrm>
            <a:off x="6543675" y="4343400"/>
            <a:ext cx="2714775" cy="839694"/>
            <a:chOff x="6543675" y="4343400"/>
            <a:chExt cx="2714775" cy="839694"/>
          </a:xfrm>
        </p:grpSpPr>
        <p:sp>
          <p:nvSpPr>
            <p:cNvPr id="244" name="Google Shape;244;p2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51" name="Shape 251"/>
        <p:cNvGrpSpPr/>
        <p:nvPr/>
      </p:nvGrpSpPr>
      <p:grpSpPr>
        <a:xfrm>
          <a:off x="0" y="0"/>
          <a:ext cx="0" cy="0"/>
          <a:chOff x="0" y="0"/>
          <a:chExt cx="0" cy="0"/>
        </a:xfrm>
      </p:grpSpPr>
      <p:grpSp>
        <p:nvGrpSpPr>
          <p:cNvPr id="252" name="Google Shape;252;p30"/>
          <p:cNvGrpSpPr/>
          <p:nvPr/>
        </p:nvGrpSpPr>
        <p:grpSpPr>
          <a:xfrm>
            <a:off x="0" y="0"/>
            <a:ext cx="9144000" cy="5143500"/>
            <a:chOff x="0" y="0"/>
            <a:chExt cx="9144000" cy="5143500"/>
          </a:xfrm>
        </p:grpSpPr>
        <p:sp>
          <p:nvSpPr>
            <p:cNvPr id="253" name="Google Shape;253;p3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55" name="Google Shape;255;p30"/>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Suma</a:t>
            </a:r>
            <a:endParaRPr b="1">
              <a:latin typeface="Poppins"/>
              <a:ea typeface="Poppins"/>
              <a:cs typeface="Poppins"/>
              <a:sym typeface="Poppins"/>
            </a:endParaRPr>
          </a:p>
        </p:txBody>
      </p:sp>
      <p:sp>
        <p:nvSpPr>
          <p:cNvPr id="256" name="Google Shape;256;p30"/>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Sólo se puede hacer entre vectores de la misma longitud</a:t>
            </a:r>
            <a:endParaRPr sz="1400">
              <a:latin typeface="Poppins"/>
              <a:ea typeface="Poppins"/>
              <a:cs typeface="Poppins"/>
              <a:sym typeface="Poppins"/>
            </a:endParaRPr>
          </a:p>
        </p:txBody>
      </p:sp>
      <p:grpSp>
        <p:nvGrpSpPr>
          <p:cNvPr id="257" name="Google Shape;257;p30"/>
          <p:cNvGrpSpPr/>
          <p:nvPr/>
        </p:nvGrpSpPr>
        <p:grpSpPr>
          <a:xfrm>
            <a:off x="6543675" y="4343400"/>
            <a:ext cx="2714775" cy="839694"/>
            <a:chOff x="6543675" y="4343400"/>
            <a:chExt cx="2714775" cy="839694"/>
          </a:xfrm>
        </p:grpSpPr>
        <p:sp>
          <p:nvSpPr>
            <p:cNvPr id="258" name="Google Shape;258;p3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2" name="Google Shape;262;p30"/>
          <p:cNvPicPr preferRelativeResize="0"/>
          <p:nvPr/>
        </p:nvPicPr>
        <p:blipFill rotWithShape="1">
          <a:blip r:embed="rId4">
            <a:alphaModFix/>
          </a:blip>
          <a:srcRect b="75703" l="10520" r="7606" t="13517"/>
          <a:stretch/>
        </p:blipFill>
        <p:spPr>
          <a:xfrm>
            <a:off x="2767013" y="1666875"/>
            <a:ext cx="3609974" cy="26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66" name="Shape 266"/>
        <p:cNvGrpSpPr/>
        <p:nvPr/>
      </p:nvGrpSpPr>
      <p:grpSpPr>
        <a:xfrm>
          <a:off x="0" y="0"/>
          <a:ext cx="0" cy="0"/>
          <a:chOff x="0" y="0"/>
          <a:chExt cx="0" cy="0"/>
        </a:xfrm>
      </p:grpSpPr>
      <p:grpSp>
        <p:nvGrpSpPr>
          <p:cNvPr id="267" name="Google Shape;267;p31"/>
          <p:cNvGrpSpPr/>
          <p:nvPr/>
        </p:nvGrpSpPr>
        <p:grpSpPr>
          <a:xfrm>
            <a:off x="0" y="0"/>
            <a:ext cx="9144000" cy="5143500"/>
            <a:chOff x="0" y="0"/>
            <a:chExt cx="9144000" cy="5143500"/>
          </a:xfrm>
        </p:grpSpPr>
        <p:sp>
          <p:nvSpPr>
            <p:cNvPr id="268" name="Google Shape;268;p3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3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70" name="Google Shape;270;p31"/>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Producto Escalar</a:t>
            </a:r>
            <a:endParaRPr b="1">
              <a:latin typeface="Poppins"/>
              <a:ea typeface="Poppins"/>
              <a:cs typeface="Poppins"/>
              <a:sym typeface="Poppins"/>
            </a:endParaRPr>
          </a:p>
        </p:txBody>
      </p:sp>
      <p:sp>
        <p:nvSpPr>
          <p:cNvPr id="271" name="Google Shape;271;p3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Sólo se puede hacer entre vectores de la misma longitud</a:t>
            </a:r>
            <a:endParaRPr sz="1400">
              <a:latin typeface="Poppins"/>
              <a:ea typeface="Poppins"/>
              <a:cs typeface="Poppins"/>
              <a:sym typeface="Poppins"/>
            </a:endParaRPr>
          </a:p>
        </p:txBody>
      </p:sp>
      <p:grpSp>
        <p:nvGrpSpPr>
          <p:cNvPr id="272" name="Google Shape;272;p31"/>
          <p:cNvGrpSpPr/>
          <p:nvPr/>
        </p:nvGrpSpPr>
        <p:grpSpPr>
          <a:xfrm>
            <a:off x="6543675" y="4343400"/>
            <a:ext cx="2714775" cy="839694"/>
            <a:chOff x="6543675" y="4343400"/>
            <a:chExt cx="2714775" cy="839694"/>
          </a:xfrm>
        </p:grpSpPr>
        <p:sp>
          <p:nvSpPr>
            <p:cNvPr id="273" name="Google Shape;273;p3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7" name="Google Shape;277;p31"/>
          <p:cNvPicPr preferRelativeResize="0"/>
          <p:nvPr/>
        </p:nvPicPr>
        <p:blipFill rotWithShape="1">
          <a:blip r:embed="rId4">
            <a:alphaModFix/>
          </a:blip>
          <a:srcRect b="75703" l="10520" r="7606" t="13517"/>
          <a:stretch/>
        </p:blipFill>
        <p:spPr>
          <a:xfrm>
            <a:off x="2767013" y="1666875"/>
            <a:ext cx="3609974" cy="267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281" name="Shape 281"/>
        <p:cNvGrpSpPr/>
        <p:nvPr/>
      </p:nvGrpSpPr>
      <p:grpSpPr>
        <a:xfrm>
          <a:off x="0" y="0"/>
          <a:ext cx="0" cy="0"/>
          <a:chOff x="0" y="0"/>
          <a:chExt cx="0" cy="0"/>
        </a:xfrm>
      </p:grpSpPr>
      <p:grpSp>
        <p:nvGrpSpPr>
          <p:cNvPr id="282" name="Google Shape;282;p32"/>
          <p:cNvGrpSpPr/>
          <p:nvPr/>
        </p:nvGrpSpPr>
        <p:grpSpPr>
          <a:xfrm>
            <a:off x="0" y="0"/>
            <a:ext cx="9144000" cy="5143500"/>
            <a:chOff x="0" y="0"/>
            <a:chExt cx="9144000" cy="5143500"/>
          </a:xfrm>
        </p:grpSpPr>
        <p:sp>
          <p:nvSpPr>
            <p:cNvPr id="283" name="Google Shape;283;p3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285" name="Google Shape;285;p32"/>
          <p:cNvSpPr txBox="1"/>
          <p:nvPr>
            <p:ph idx="4294967295" type="title"/>
          </p:nvPr>
        </p:nvSpPr>
        <p:spPr>
          <a:xfrm>
            <a:off x="715550" y="196125"/>
            <a:ext cx="70092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Multiplicación por algún escalar</a:t>
            </a:r>
            <a:endParaRPr b="1">
              <a:latin typeface="Poppins"/>
              <a:ea typeface="Poppins"/>
              <a:cs typeface="Poppins"/>
              <a:sym typeface="Poppins"/>
            </a:endParaRPr>
          </a:p>
        </p:txBody>
      </p:sp>
      <p:sp>
        <p:nvSpPr>
          <p:cNvPr id="286" name="Google Shape;286;p3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Lo que sea por lo que le multipliquemos tiene que ser un número</a:t>
            </a:r>
            <a:endParaRPr sz="1400">
              <a:latin typeface="Poppins"/>
              <a:ea typeface="Poppins"/>
              <a:cs typeface="Poppins"/>
              <a:sym typeface="Poppins"/>
            </a:endParaRPr>
          </a:p>
        </p:txBody>
      </p:sp>
      <p:grpSp>
        <p:nvGrpSpPr>
          <p:cNvPr id="287" name="Google Shape;287;p32"/>
          <p:cNvGrpSpPr/>
          <p:nvPr/>
        </p:nvGrpSpPr>
        <p:grpSpPr>
          <a:xfrm>
            <a:off x="6543675" y="4343400"/>
            <a:ext cx="2714775" cy="839694"/>
            <a:chOff x="6543675" y="4343400"/>
            <a:chExt cx="2714775" cy="839694"/>
          </a:xfrm>
        </p:grpSpPr>
        <p:sp>
          <p:nvSpPr>
            <p:cNvPr id="288" name="Google Shape;288;p3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 name="Google Shape;292;p32"/>
          <p:cNvPicPr preferRelativeResize="0"/>
          <p:nvPr/>
        </p:nvPicPr>
        <p:blipFill rotWithShape="1">
          <a:blip r:embed="rId4">
            <a:alphaModFix/>
          </a:blip>
          <a:srcRect b="75703" l="10522" r="56534" t="13517"/>
          <a:stretch/>
        </p:blipFill>
        <p:spPr>
          <a:xfrm>
            <a:off x="3845725" y="1666875"/>
            <a:ext cx="1452550" cy="267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Sobre Matrices…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01" name="Shape 301"/>
        <p:cNvGrpSpPr/>
        <p:nvPr/>
      </p:nvGrpSpPr>
      <p:grpSpPr>
        <a:xfrm>
          <a:off x="0" y="0"/>
          <a:ext cx="0" cy="0"/>
          <a:chOff x="0" y="0"/>
          <a:chExt cx="0" cy="0"/>
        </a:xfrm>
      </p:grpSpPr>
      <p:grpSp>
        <p:nvGrpSpPr>
          <p:cNvPr id="302" name="Google Shape;302;p34"/>
          <p:cNvGrpSpPr/>
          <p:nvPr/>
        </p:nvGrpSpPr>
        <p:grpSpPr>
          <a:xfrm>
            <a:off x="0" y="0"/>
            <a:ext cx="9144000" cy="5143500"/>
            <a:chOff x="0" y="0"/>
            <a:chExt cx="9144000" cy="5143500"/>
          </a:xfrm>
        </p:grpSpPr>
        <p:sp>
          <p:nvSpPr>
            <p:cNvPr id="303" name="Google Shape;303;p3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05" name="Google Shape;305;p34"/>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Matriz</a:t>
            </a:r>
            <a:endParaRPr b="1">
              <a:latin typeface="Poppins"/>
              <a:ea typeface="Poppins"/>
              <a:cs typeface="Poppins"/>
              <a:sym typeface="Poppins"/>
            </a:endParaRPr>
          </a:p>
        </p:txBody>
      </p:sp>
      <p:sp>
        <p:nvSpPr>
          <p:cNvPr id="306" name="Google Shape;306;p34"/>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b="1" lang="es" sz="1400">
                <a:solidFill>
                  <a:srgbClr val="1BBC9B"/>
                </a:solidFill>
                <a:latin typeface="Poppins"/>
                <a:ea typeface="Poppins"/>
                <a:cs typeface="Poppins"/>
                <a:sym typeface="Poppins"/>
              </a:rPr>
              <a:t>Para efectos prácticos:</a:t>
            </a:r>
            <a:r>
              <a:rPr lang="es" sz="1400">
                <a:latin typeface="Poppins"/>
                <a:ea typeface="Poppins"/>
                <a:cs typeface="Poppins"/>
                <a:sym typeface="Poppins"/>
              </a:rPr>
              <a:t> Podemos verlo como una “lista ordenada de vectores”.</a:t>
            </a:r>
            <a:endParaRPr sz="1400">
              <a:latin typeface="Poppins"/>
              <a:ea typeface="Poppins"/>
              <a:cs typeface="Poppins"/>
              <a:sym typeface="Poppins"/>
            </a:endParaRPr>
          </a:p>
        </p:txBody>
      </p:sp>
      <p:grpSp>
        <p:nvGrpSpPr>
          <p:cNvPr id="307" name="Google Shape;307;p34"/>
          <p:cNvGrpSpPr/>
          <p:nvPr/>
        </p:nvGrpSpPr>
        <p:grpSpPr>
          <a:xfrm>
            <a:off x="6543675" y="4343400"/>
            <a:ext cx="2714775" cy="839694"/>
            <a:chOff x="6543675" y="4343400"/>
            <a:chExt cx="2714775" cy="839694"/>
          </a:xfrm>
        </p:grpSpPr>
        <p:sp>
          <p:nvSpPr>
            <p:cNvPr id="308" name="Google Shape;308;p3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15" name="Shape 315"/>
        <p:cNvGrpSpPr/>
        <p:nvPr/>
      </p:nvGrpSpPr>
      <p:grpSpPr>
        <a:xfrm>
          <a:off x="0" y="0"/>
          <a:ext cx="0" cy="0"/>
          <a:chOff x="0" y="0"/>
          <a:chExt cx="0" cy="0"/>
        </a:xfrm>
      </p:grpSpPr>
      <p:grpSp>
        <p:nvGrpSpPr>
          <p:cNvPr id="316" name="Google Shape;316;p35"/>
          <p:cNvGrpSpPr/>
          <p:nvPr/>
        </p:nvGrpSpPr>
        <p:grpSpPr>
          <a:xfrm>
            <a:off x="0" y="0"/>
            <a:ext cx="9144000" cy="5143500"/>
            <a:chOff x="0" y="0"/>
            <a:chExt cx="9144000" cy="5143500"/>
          </a:xfrm>
        </p:grpSpPr>
        <p:sp>
          <p:nvSpPr>
            <p:cNvPr id="317" name="Google Shape;317;p3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3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19" name="Google Shape;319;p35"/>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Matriz</a:t>
            </a:r>
            <a:endParaRPr b="1">
              <a:latin typeface="Poppins"/>
              <a:ea typeface="Poppins"/>
              <a:cs typeface="Poppins"/>
              <a:sym typeface="Poppins"/>
            </a:endParaRPr>
          </a:p>
        </p:txBody>
      </p:sp>
      <p:sp>
        <p:nvSpPr>
          <p:cNvPr id="320" name="Google Shape;320;p35"/>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m filas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n columnas</a:t>
            </a:r>
            <a:endParaRPr sz="1400">
              <a:latin typeface="Poppins"/>
              <a:ea typeface="Poppins"/>
              <a:cs typeface="Poppins"/>
              <a:sym typeface="Poppins"/>
            </a:endParaRPr>
          </a:p>
        </p:txBody>
      </p:sp>
      <p:grpSp>
        <p:nvGrpSpPr>
          <p:cNvPr id="321" name="Google Shape;321;p35"/>
          <p:cNvGrpSpPr/>
          <p:nvPr/>
        </p:nvGrpSpPr>
        <p:grpSpPr>
          <a:xfrm>
            <a:off x="6543675" y="4343400"/>
            <a:ext cx="2714775" cy="839694"/>
            <a:chOff x="6543675" y="4343400"/>
            <a:chExt cx="2714775" cy="839694"/>
          </a:xfrm>
        </p:grpSpPr>
        <p:sp>
          <p:nvSpPr>
            <p:cNvPr id="322" name="Google Shape;322;p3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6" name="Google Shape;326;p35"/>
          <p:cNvPicPr preferRelativeResize="0"/>
          <p:nvPr/>
        </p:nvPicPr>
        <p:blipFill>
          <a:blip r:embed="rId4">
            <a:alphaModFix/>
          </a:blip>
          <a:stretch>
            <a:fillRect/>
          </a:stretch>
        </p:blipFill>
        <p:spPr>
          <a:xfrm>
            <a:off x="3524250" y="2101150"/>
            <a:ext cx="2095500" cy="142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6" name="Shape 66"/>
        <p:cNvGrpSpPr/>
        <p:nvPr/>
      </p:nvGrpSpPr>
      <p:grpSpPr>
        <a:xfrm>
          <a:off x="0" y="0"/>
          <a:ext cx="0" cy="0"/>
          <a:chOff x="0" y="0"/>
          <a:chExt cx="0" cy="0"/>
        </a:xfrm>
      </p:grpSpPr>
      <p:grpSp>
        <p:nvGrpSpPr>
          <p:cNvPr id="67" name="Google Shape;67;p18"/>
          <p:cNvGrpSpPr/>
          <p:nvPr/>
        </p:nvGrpSpPr>
        <p:grpSpPr>
          <a:xfrm>
            <a:off x="0" y="0"/>
            <a:ext cx="9144000" cy="5143500"/>
            <a:chOff x="0" y="0"/>
            <a:chExt cx="9144000" cy="5143500"/>
          </a:xfrm>
        </p:grpSpPr>
        <p:sp>
          <p:nvSpPr>
            <p:cNvPr id="68" name="Google Shape;68;p1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0" name="Google Shape;70;p18"/>
          <p:cNvSpPr txBox="1"/>
          <p:nvPr/>
        </p:nvSpPr>
        <p:spPr>
          <a:xfrm>
            <a:off x="715560" y="558150"/>
            <a:ext cx="32019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800">
                <a:solidFill>
                  <a:srgbClr val="000000"/>
                </a:solidFill>
                <a:latin typeface="Poppins"/>
                <a:ea typeface="Poppins"/>
                <a:cs typeface="Poppins"/>
                <a:sym typeface="Poppins"/>
              </a:rPr>
              <a:t>Cynthia Castillo</a:t>
            </a:r>
            <a:endParaRPr b="1" sz="2800">
              <a:solidFill>
                <a:srgbClr val="000000"/>
              </a:solidFill>
              <a:latin typeface="Poppins"/>
              <a:ea typeface="Poppins"/>
              <a:cs typeface="Poppins"/>
              <a:sym typeface="Poppins"/>
            </a:endParaRPr>
          </a:p>
        </p:txBody>
      </p:sp>
      <p:sp>
        <p:nvSpPr>
          <p:cNvPr id="71" name="Google Shape;71;p18"/>
          <p:cNvSpPr/>
          <p:nvPr/>
        </p:nvSpPr>
        <p:spPr>
          <a:xfrm>
            <a:off x="715560" y="403850"/>
            <a:ext cx="2050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595959"/>
                </a:solidFill>
                <a:latin typeface="Poppins"/>
                <a:ea typeface="Poppins"/>
                <a:cs typeface="Poppins"/>
                <a:sym typeface="Poppins"/>
              </a:rPr>
              <a:t>Un poco sobre mí…</a:t>
            </a:r>
            <a:endParaRPr sz="1100">
              <a:solidFill>
                <a:srgbClr val="595959"/>
              </a:solidFill>
              <a:latin typeface="Poppins"/>
              <a:ea typeface="Poppins"/>
              <a:cs typeface="Poppins"/>
              <a:sym typeface="Poppins"/>
            </a:endParaRPr>
          </a:p>
        </p:txBody>
      </p:sp>
      <p:sp>
        <p:nvSpPr>
          <p:cNvPr id="72" name="Google Shape;72;p18"/>
          <p:cNvSpPr/>
          <p:nvPr/>
        </p:nvSpPr>
        <p:spPr>
          <a:xfrm>
            <a:off x="2491750" y="1074400"/>
            <a:ext cx="1249500" cy="2304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Poppins"/>
                <a:ea typeface="Poppins"/>
                <a:cs typeface="Poppins"/>
                <a:sym typeface="Poppins"/>
              </a:rPr>
              <a:t>LaMatemaga</a:t>
            </a:r>
            <a:endParaRPr sz="1100">
              <a:solidFill>
                <a:srgbClr val="FFFFFF"/>
              </a:solidFill>
              <a:latin typeface="Poppins"/>
              <a:ea typeface="Poppins"/>
              <a:cs typeface="Poppins"/>
              <a:sym typeface="Poppins"/>
            </a:endParaRPr>
          </a:p>
        </p:txBody>
      </p:sp>
      <p:sp>
        <p:nvSpPr>
          <p:cNvPr id="73" name="Google Shape;73;p18"/>
          <p:cNvSpPr txBox="1"/>
          <p:nvPr/>
        </p:nvSpPr>
        <p:spPr>
          <a:xfrm>
            <a:off x="4145275" y="1644025"/>
            <a:ext cx="4625400" cy="173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a:solidFill>
                  <a:srgbClr val="000000"/>
                </a:solidFill>
                <a:latin typeface="Poppins"/>
                <a:ea typeface="Poppins"/>
                <a:cs typeface="Poppins"/>
                <a:sym typeface="Poppins"/>
              </a:rPr>
              <a:t>Matemática</a:t>
            </a:r>
            <a:endParaRPr>
              <a:solidFill>
                <a:srgbClr val="000000"/>
              </a:solidFill>
              <a:latin typeface="Poppins"/>
              <a:ea typeface="Poppins"/>
              <a:cs typeface="Poppins"/>
              <a:sym typeface="Poppins"/>
            </a:endParaRPr>
          </a:p>
          <a:p>
            <a:pPr indent="0" lvl="0" marL="0" rtl="0" algn="l">
              <a:lnSpc>
                <a:spcPct val="115000"/>
              </a:lnSpc>
              <a:spcBef>
                <a:spcPts val="0"/>
              </a:spcBef>
              <a:spcAft>
                <a:spcPts val="0"/>
              </a:spcAft>
              <a:buNone/>
            </a:pPr>
            <a:r>
              <a:rPr lang="es">
                <a:solidFill>
                  <a:srgbClr val="000000"/>
                </a:solidFill>
                <a:latin typeface="Poppins"/>
                <a:ea typeface="Poppins"/>
                <a:cs typeface="Poppins"/>
                <a:sym typeface="Poppins"/>
              </a:rPr>
              <a:t>Asistente de Investigación</a:t>
            </a:r>
            <a:br>
              <a:rPr lang="es">
                <a:solidFill>
                  <a:srgbClr val="000000"/>
                </a:solidFill>
                <a:latin typeface="Poppins"/>
                <a:ea typeface="Poppins"/>
                <a:cs typeface="Poppins"/>
                <a:sym typeface="Poppins"/>
              </a:rPr>
            </a:br>
            <a:r>
              <a:rPr lang="es" sz="1200">
                <a:solidFill>
                  <a:srgbClr val="000000"/>
                </a:solidFill>
                <a:latin typeface="Poppins"/>
                <a:ea typeface="Poppins"/>
                <a:cs typeface="Poppins"/>
                <a:sym typeface="Poppins"/>
              </a:rPr>
              <a:t>	</a:t>
            </a:r>
            <a:r>
              <a:rPr lang="es" sz="1200">
                <a:solidFill>
                  <a:srgbClr val="8426C9"/>
                </a:solidFill>
                <a:latin typeface="Poppins"/>
                <a:ea typeface="Poppins"/>
                <a:cs typeface="Poppins"/>
                <a:sym typeface="Poppins"/>
              </a:rPr>
              <a:t>Bioinformática</a:t>
            </a:r>
            <a:endParaRPr sz="1200">
              <a:solidFill>
                <a:srgbClr val="8426C9"/>
              </a:solidFill>
              <a:latin typeface="Poppins"/>
              <a:ea typeface="Poppins"/>
              <a:cs typeface="Poppins"/>
              <a:sym typeface="Poppins"/>
            </a:endParaRPr>
          </a:p>
          <a:p>
            <a:pPr indent="0" lvl="0" marL="0" rtl="0" algn="l">
              <a:lnSpc>
                <a:spcPct val="115000"/>
              </a:lnSpc>
              <a:spcBef>
                <a:spcPts val="0"/>
              </a:spcBef>
              <a:spcAft>
                <a:spcPts val="0"/>
              </a:spcAft>
              <a:buNone/>
            </a:pPr>
            <a:r>
              <a:t/>
            </a:r>
            <a:endParaRPr sz="300">
              <a:solidFill>
                <a:srgbClr val="000000"/>
              </a:solidFill>
              <a:latin typeface="Poppins"/>
              <a:ea typeface="Poppins"/>
              <a:cs typeface="Poppins"/>
              <a:sym typeface="Poppins"/>
            </a:endParaRPr>
          </a:p>
          <a:p>
            <a:pPr indent="0" lvl="0" marL="0" rtl="0" algn="l">
              <a:lnSpc>
                <a:spcPct val="115000"/>
              </a:lnSpc>
              <a:spcBef>
                <a:spcPts val="0"/>
              </a:spcBef>
              <a:spcAft>
                <a:spcPts val="0"/>
              </a:spcAft>
              <a:buNone/>
            </a:pPr>
            <a:r>
              <a:rPr lang="es">
                <a:latin typeface="Poppins"/>
                <a:ea typeface="Poppins"/>
                <a:cs typeface="Poppins"/>
                <a:sym typeface="Poppins"/>
              </a:rPr>
              <a:t>Análisis y </a:t>
            </a:r>
            <a:r>
              <a:rPr lang="es">
                <a:solidFill>
                  <a:srgbClr val="000000"/>
                </a:solidFill>
                <a:latin typeface="Poppins"/>
                <a:ea typeface="Poppins"/>
                <a:cs typeface="Poppins"/>
                <a:sym typeface="Poppins"/>
              </a:rPr>
              <a:t>Ciencia de Datos</a:t>
            </a:r>
            <a:endParaRPr>
              <a:solidFill>
                <a:srgbClr val="000000"/>
              </a:solidFill>
              <a:latin typeface="Poppins"/>
              <a:ea typeface="Poppins"/>
              <a:cs typeface="Poppins"/>
              <a:sym typeface="Poppins"/>
            </a:endParaRPr>
          </a:p>
          <a:p>
            <a:pPr indent="0" lvl="0" marL="0" rtl="0" algn="l">
              <a:lnSpc>
                <a:spcPct val="150000"/>
              </a:lnSpc>
              <a:spcBef>
                <a:spcPts val="0"/>
              </a:spcBef>
              <a:spcAft>
                <a:spcPts val="0"/>
              </a:spcAft>
              <a:buNone/>
            </a:pPr>
            <a:r>
              <a:rPr lang="es" sz="1200">
                <a:solidFill>
                  <a:srgbClr val="8426C9"/>
                </a:solidFill>
                <a:latin typeface="Poppins"/>
                <a:ea typeface="Poppins"/>
                <a:cs typeface="Poppins"/>
                <a:sym typeface="Poppins"/>
              </a:rPr>
              <a:t>	Banco Regional (Hey Banco)</a:t>
            </a:r>
            <a:endParaRPr sz="1200">
              <a:solidFill>
                <a:srgbClr val="8426C9"/>
              </a:solidFill>
              <a:latin typeface="Poppins"/>
              <a:ea typeface="Poppins"/>
              <a:cs typeface="Poppins"/>
              <a:sym typeface="Poppins"/>
            </a:endParaRPr>
          </a:p>
          <a:p>
            <a:pPr indent="0" lvl="0" marL="0" rtl="0" algn="l">
              <a:lnSpc>
                <a:spcPct val="150000"/>
              </a:lnSpc>
              <a:spcBef>
                <a:spcPts val="0"/>
              </a:spcBef>
              <a:spcAft>
                <a:spcPts val="0"/>
              </a:spcAft>
              <a:buNone/>
            </a:pPr>
            <a:r>
              <a:rPr lang="es" sz="1200">
                <a:solidFill>
                  <a:srgbClr val="8426C9"/>
                </a:solidFill>
                <a:latin typeface="Poppins"/>
                <a:ea typeface="Poppins"/>
                <a:cs typeface="Poppins"/>
                <a:sym typeface="Poppins"/>
              </a:rPr>
              <a:t>	The Ksquare Group (actualidad)</a:t>
            </a:r>
            <a:endParaRPr sz="1200">
              <a:solidFill>
                <a:srgbClr val="8426C9"/>
              </a:solidFill>
              <a:latin typeface="Poppins"/>
              <a:ea typeface="Poppins"/>
              <a:cs typeface="Poppins"/>
              <a:sym typeface="Poppins"/>
            </a:endParaRPr>
          </a:p>
        </p:txBody>
      </p:sp>
      <p:pic>
        <p:nvPicPr>
          <p:cNvPr id="74" name="Google Shape;74;p18"/>
          <p:cNvPicPr preferRelativeResize="0"/>
          <p:nvPr/>
        </p:nvPicPr>
        <p:blipFill>
          <a:blip r:embed="rId4">
            <a:alphaModFix/>
          </a:blip>
          <a:stretch>
            <a:fillRect/>
          </a:stretch>
        </p:blipFill>
        <p:spPr>
          <a:xfrm>
            <a:off x="715550" y="1644025"/>
            <a:ext cx="2655550" cy="2655550"/>
          </a:xfrm>
          <a:prstGeom prst="rect">
            <a:avLst/>
          </a:prstGeom>
          <a:noFill/>
          <a:ln>
            <a:noFill/>
          </a:ln>
        </p:spPr>
      </p:pic>
      <p:pic>
        <p:nvPicPr>
          <p:cNvPr id="75" name="Google Shape;75;p18"/>
          <p:cNvPicPr preferRelativeResize="0"/>
          <p:nvPr/>
        </p:nvPicPr>
        <p:blipFill>
          <a:blip r:embed="rId5">
            <a:alphaModFix/>
          </a:blip>
          <a:stretch>
            <a:fillRect/>
          </a:stretch>
        </p:blipFill>
        <p:spPr>
          <a:xfrm>
            <a:off x="2215625" y="1074400"/>
            <a:ext cx="230400" cy="230400"/>
          </a:xfrm>
          <a:prstGeom prst="rect">
            <a:avLst/>
          </a:prstGeom>
          <a:noFill/>
          <a:ln>
            <a:noFill/>
          </a:ln>
        </p:spPr>
      </p:pic>
      <p:pic>
        <p:nvPicPr>
          <p:cNvPr id="76" name="Google Shape;76;p18"/>
          <p:cNvPicPr preferRelativeResize="0"/>
          <p:nvPr/>
        </p:nvPicPr>
        <p:blipFill>
          <a:blip r:embed="rId6">
            <a:alphaModFix/>
          </a:blip>
          <a:stretch>
            <a:fillRect/>
          </a:stretch>
        </p:blipFill>
        <p:spPr>
          <a:xfrm>
            <a:off x="2143618" y="4341970"/>
            <a:ext cx="262392" cy="185168"/>
          </a:xfrm>
          <a:prstGeom prst="rect">
            <a:avLst/>
          </a:prstGeom>
          <a:noFill/>
          <a:ln>
            <a:noFill/>
          </a:ln>
        </p:spPr>
      </p:pic>
      <p:pic>
        <p:nvPicPr>
          <p:cNvPr id="77" name="Google Shape;77;p18"/>
          <p:cNvPicPr preferRelativeResize="0"/>
          <p:nvPr/>
        </p:nvPicPr>
        <p:blipFill>
          <a:blip r:embed="rId7">
            <a:alphaModFix/>
          </a:blip>
          <a:stretch>
            <a:fillRect/>
          </a:stretch>
        </p:blipFill>
        <p:spPr>
          <a:xfrm>
            <a:off x="639350" y="4324105"/>
            <a:ext cx="392702" cy="220887"/>
          </a:xfrm>
          <a:prstGeom prst="rect">
            <a:avLst/>
          </a:prstGeom>
          <a:noFill/>
          <a:ln>
            <a:noFill/>
          </a:ln>
        </p:spPr>
      </p:pic>
      <p:sp>
        <p:nvSpPr>
          <p:cNvPr id="78" name="Google Shape;78;p18"/>
          <p:cNvSpPr txBox="1"/>
          <p:nvPr/>
        </p:nvSpPr>
        <p:spPr>
          <a:xfrm>
            <a:off x="950545" y="4314836"/>
            <a:ext cx="963600" cy="270000"/>
          </a:xfrm>
          <a:prstGeom prst="rect">
            <a:avLst/>
          </a:prstGeom>
          <a:noFill/>
          <a:ln>
            <a:noFill/>
          </a:ln>
        </p:spPr>
        <p:txBody>
          <a:bodyPr anchorCtr="0" anchor="t" bIns="91425" lIns="91425" spcFirstLastPara="1" rIns="91425" wrap="square" tIns="54000">
            <a:noAutofit/>
          </a:bodyPr>
          <a:lstStyle/>
          <a:p>
            <a:pPr indent="0" lvl="0" marL="0" rtl="0" algn="l">
              <a:spcBef>
                <a:spcPts val="0"/>
              </a:spcBef>
              <a:spcAft>
                <a:spcPts val="0"/>
              </a:spcAft>
              <a:buNone/>
            </a:pPr>
            <a:r>
              <a:rPr lang="es" sz="1000">
                <a:solidFill>
                  <a:srgbClr val="351C75"/>
                </a:solidFill>
                <a:latin typeface="Exo"/>
                <a:ea typeface="Exo"/>
                <a:cs typeface="Exo"/>
                <a:sym typeface="Exo"/>
              </a:rPr>
              <a:t>LaMatemaga</a:t>
            </a:r>
            <a:endParaRPr sz="1000">
              <a:solidFill>
                <a:srgbClr val="351C75"/>
              </a:solidFill>
              <a:latin typeface="Exo"/>
              <a:ea typeface="Exo"/>
              <a:cs typeface="Exo"/>
              <a:sym typeface="Exo"/>
            </a:endParaRPr>
          </a:p>
        </p:txBody>
      </p:sp>
      <p:sp>
        <p:nvSpPr>
          <p:cNvPr id="79" name="Google Shape;79;p18"/>
          <p:cNvSpPr txBox="1"/>
          <p:nvPr/>
        </p:nvSpPr>
        <p:spPr>
          <a:xfrm>
            <a:off x="2412201" y="4313640"/>
            <a:ext cx="963600" cy="270000"/>
          </a:xfrm>
          <a:prstGeom prst="rect">
            <a:avLst/>
          </a:prstGeom>
          <a:noFill/>
          <a:ln>
            <a:noFill/>
          </a:ln>
        </p:spPr>
        <p:txBody>
          <a:bodyPr anchorCtr="0" anchor="t" bIns="91425" lIns="91425" spcFirstLastPara="1" rIns="91425" wrap="square" tIns="54000">
            <a:noAutofit/>
          </a:bodyPr>
          <a:lstStyle/>
          <a:p>
            <a:pPr indent="0" lvl="0" marL="0" rtl="0" algn="l">
              <a:spcBef>
                <a:spcPts val="0"/>
              </a:spcBef>
              <a:spcAft>
                <a:spcPts val="0"/>
              </a:spcAft>
              <a:buNone/>
            </a:pPr>
            <a:r>
              <a:rPr lang="es" sz="1000">
                <a:solidFill>
                  <a:srgbClr val="990000"/>
                </a:solidFill>
                <a:latin typeface="Exo"/>
                <a:ea typeface="Exo"/>
                <a:cs typeface="Exo"/>
                <a:sym typeface="Exo"/>
              </a:rPr>
              <a:t>LaMatemaga</a:t>
            </a:r>
            <a:endParaRPr sz="1000">
              <a:solidFill>
                <a:srgbClr val="990000"/>
              </a:solidFill>
              <a:latin typeface="Exo"/>
              <a:ea typeface="Exo"/>
              <a:cs typeface="Exo"/>
              <a:sym typeface="Exo"/>
            </a:endParaRPr>
          </a:p>
        </p:txBody>
      </p:sp>
      <p:grpSp>
        <p:nvGrpSpPr>
          <p:cNvPr id="80" name="Google Shape;80;p18"/>
          <p:cNvGrpSpPr/>
          <p:nvPr/>
        </p:nvGrpSpPr>
        <p:grpSpPr>
          <a:xfrm>
            <a:off x="6543675" y="4343400"/>
            <a:ext cx="2714775" cy="839694"/>
            <a:chOff x="6543675" y="4343400"/>
            <a:chExt cx="2714775" cy="839694"/>
          </a:xfrm>
        </p:grpSpPr>
        <p:sp>
          <p:nvSpPr>
            <p:cNvPr id="81" name="Google Shape;81;p1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8"/>
          <p:cNvSpPr txBox="1"/>
          <p:nvPr/>
        </p:nvSpPr>
        <p:spPr>
          <a:xfrm>
            <a:off x="4145275" y="3269125"/>
            <a:ext cx="4625400" cy="1143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s">
                <a:solidFill>
                  <a:schemeClr val="lt1"/>
                </a:solidFill>
                <a:latin typeface="Poppins"/>
                <a:ea typeface="Poppins"/>
                <a:cs typeface="Poppins"/>
                <a:sym typeface="Poppins"/>
              </a:rPr>
              <a:t>Objetivo:</a:t>
            </a:r>
            <a:endParaRPr b="1">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rPr lang="es">
                <a:solidFill>
                  <a:schemeClr val="lt1"/>
                </a:solidFill>
                <a:latin typeface="Poppins"/>
                <a:ea typeface="Poppins"/>
                <a:cs typeface="Poppins"/>
                <a:sym typeface="Poppins"/>
              </a:rPr>
              <a:t>Que cuentes con las R-mientas necesarias para iniciar tu aventura en la programación en R.</a:t>
            </a:r>
            <a:endParaRPr>
              <a:solidFill>
                <a:schemeClr val="lt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30" name="Shape 330"/>
        <p:cNvGrpSpPr/>
        <p:nvPr/>
      </p:nvGrpSpPr>
      <p:grpSpPr>
        <a:xfrm>
          <a:off x="0" y="0"/>
          <a:ext cx="0" cy="0"/>
          <a:chOff x="0" y="0"/>
          <a:chExt cx="0" cy="0"/>
        </a:xfrm>
      </p:grpSpPr>
      <p:grpSp>
        <p:nvGrpSpPr>
          <p:cNvPr id="331" name="Google Shape;331;p36"/>
          <p:cNvGrpSpPr/>
          <p:nvPr/>
        </p:nvGrpSpPr>
        <p:grpSpPr>
          <a:xfrm>
            <a:off x="0" y="0"/>
            <a:ext cx="9144000" cy="5143500"/>
            <a:chOff x="0" y="0"/>
            <a:chExt cx="9144000" cy="5143500"/>
          </a:xfrm>
        </p:grpSpPr>
        <p:sp>
          <p:nvSpPr>
            <p:cNvPr id="332" name="Google Shape;332;p3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34" name="Google Shape;334;p36"/>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Matriz Transpuesta</a:t>
            </a:r>
            <a:endParaRPr b="1">
              <a:latin typeface="Poppins"/>
              <a:ea typeface="Poppins"/>
              <a:cs typeface="Poppins"/>
              <a:sym typeface="Poppins"/>
            </a:endParaRPr>
          </a:p>
        </p:txBody>
      </p:sp>
      <p:sp>
        <p:nvSpPr>
          <p:cNvPr id="335" name="Google Shape;335;p36"/>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Reflexión en diagonal</a:t>
            </a:r>
            <a:endParaRPr sz="1400">
              <a:latin typeface="Poppins"/>
              <a:ea typeface="Poppins"/>
              <a:cs typeface="Poppins"/>
              <a:sym typeface="Poppins"/>
            </a:endParaRPr>
          </a:p>
        </p:txBody>
      </p:sp>
      <p:grpSp>
        <p:nvGrpSpPr>
          <p:cNvPr id="336" name="Google Shape;336;p36"/>
          <p:cNvGrpSpPr/>
          <p:nvPr/>
        </p:nvGrpSpPr>
        <p:grpSpPr>
          <a:xfrm>
            <a:off x="6543675" y="4343400"/>
            <a:ext cx="2714775" cy="839694"/>
            <a:chOff x="6543675" y="4343400"/>
            <a:chExt cx="2714775" cy="839694"/>
          </a:xfrm>
        </p:grpSpPr>
        <p:sp>
          <p:nvSpPr>
            <p:cNvPr id="337" name="Google Shape;337;p3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1" name="Google Shape;341;p36"/>
          <p:cNvPicPr preferRelativeResize="0"/>
          <p:nvPr/>
        </p:nvPicPr>
        <p:blipFill>
          <a:blip r:embed="rId4">
            <a:alphaModFix/>
          </a:blip>
          <a:stretch>
            <a:fillRect/>
          </a:stretch>
        </p:blipFill>
        <p:spPr>
          <a:xfrm>
            <a:off x="3619500" y="1896350"/>
            <a:ext cx="1905000" cy="2447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45" name="Shape 345"/>
        <p:cNvGrpSpPr/>
        <p:nvPr/>
      </p:nvGrpSpPr>
      <p:grpSpPr>
        <a:xfrm>
          <a:off x="0" y="0"/>
          <a:ext cx="0" cy="0"/>
          <a:chOff x="0" y="0"/>
          <a:chExt cx="0" cy="0"/>
        </a:xfrm>
      </p:grpSpPr>
      <p:grpSp>
        <p:nvGrpSpPr>
          <p:cNvPr id="346" name="Google Shape;346;p37"/>
          <p:cNvGrpSpPr/>
          <p:nvPr/>
        </p:nvGrpSpPr>
        <p:grpSpPr>
          <a:xfrm>
            <a:off x="0" y="0"/>
            <a:ext cx="9144000" cy="5143500"/>
            <a:chOff x="0" y="0"/>
            <a:chExt cx="9144000" cy="5143500"/>
          </a:xfrm>
        </p:grpSpPr>
        <p:sp>
          <p:nvSpPr>
            <p:cNvPr id="347" name="Google Shape;347;p3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3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49" name="Google Shape;349;p37"/>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Matriz Cuadrada</a:t>
            </a:r>
            <a:endParaRPr b="1">
              <a:latin typeface="Poppins"/>
              <a:ea typeface="Poppins"/>
              <a:cs typeface="Poppins"/>
              <a:sym typeface="Poppins"/>
            </a:endParaRPr>
          </a:p>
        </p:txBody>
      </p:sp>
      <p:sp>
        <p:nvSpPr>
          <p:cNvPr id="350" name="Google Shape;350;p3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m = n</a:t>
            </a:r>
            <a:endParaRPr sz="1400">
              <a:latin typeface="Poppins"/>
              <a:ea typeface="Poppins"/>
              <a:cs typeface="Poppins"/>
              <a:sym typeface="Poppins"/>
            </a:endParaRPr>
          </a:p>
        </p:txBody>
      </p:sp>
      <p:grpSp>
        <p:nvGrpSpPr>
          <p:cNvPr id="351" name="Google Shape;351;p37"/>
          <p:cNvGrpSpPr/>
          <p:nvPr/>
        </p:nvGrpSpPr>
        <p:grpSpPr>
          <a:xfrm>
            <a:off x="6543675" y="4343400"/>
            <a:ext cx="2714775" cy="839694"/>
            <a:chOff x="6543675" y="4343400"/>
            <a:chExt cx="2714775" cy="839694"/>
          </a:xfrm>
        </p:grpSpPr>
        <p:sp>
          <p:nvSpPr>
            <p:cNvPr id="352" name="Google Shape;352;p3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6" name="Google Shape;356;p37"/>
          <p:cNvPicPr preferRelativeResize="0"/>
          <p:nvPr/>
        </p:nvPicPr>
        <p:blipFill>
          <a:blip r:embed="rId4">
            <a:alphaModFix/>
          </a:blip>
          <a:stretch>
            <a:fillRect/>
          </a:stretch>
        </p:blipFill>
        <p:spPr>
          <a:xfrm>
            <a:off x="3176575" y="1996375"/>
            <a:ext cx="2790825" cy="1638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60" name="Shape 360"/>
        <p:cNvGrpSpPr/>
        <p:nvPr/>
      </p:nvGrpSpPr>
      <p:grpSpPr>
        <a:xfrm>
          <a:off x="0" y="0"/>
          <a:ext cx="0" cy="0"/>
          <a:chOff x="0" y="0"/>
          <a:chExt cx="0" cy="0"/>
        </a:xfrm>
      </p:grpSpPr>
      <p:grpSp>
        <p:nvGrpSpPr>
          <p:cNvPr id="361" name="Google Shape;361;p38"/>
          <p:cNvGrpSpPr/>
          <p:nvPr/>
        </p:nvGrpSpPr>
        <p:grpSpPr>
          <a:xfrm>
            <a:off x="0" y="0"/>
            <a:ext cx="9144000" cy="5143500"/>
            <a:chOff x="0" y="0"/>
            <a:chExt cx="9144000" cy="5143500"/>
          </a:xfrm>
        </p:grpSpPr>
        <p:sp>
          <p:nvSpPr>
            <p:cNvPr id="362" name="Google Shape;362;p3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3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64" name="Google Shape;364;p38"/>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Matriz Identidad</a:t>
            </a:r>
            <a:endParaRPr b="1">
              <a:latin typeface="Poppins"/>
              <a:ea typeface="Poppins"/>
              <a:cs typeface="Poppins"/>
              <a:sym typeface="Poppins"/>
            </a:endParaRPr>
          </a:p>
        </p:txBody>
      </p:sp>
      <p:sp>
        <p:nvSpPr>
          <p:cNvPr id="365" name="Google Shape;365;p38"/>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Matriz cuadrada con 1 en su diagonal</a:t>
            </a:r>
            <a:endParaRPr sz="1400">
              <a:latin typeface="Poppins"/>
              <a:ea typeface="Poppins"/>
              <a:cs typeface="Poppins"/>
              <a:sym typeface="Poppins"/>
            </a:endParaRPr>
          </a:p>
        </p:txBody>
      </p:sp>
      <p:grpSp>
        <p:nvGrpSpPr>
          <p:cNvPr id="366" name="Google Shape;366;p38"/>
          <p:cNvGrpSpPr/>
          <p:nvPr/>
        </p:nvGrpSpPr>
        <p:grpSpPr>
          <a:xfrm>
            <a:off x="6543675" y="4343400"/>
            <a:ext cx="2714775" cy="839694"/>
            <a:chOff x="6543675" y="4343400"/>
            <a:chExt cx="2714775" cy="839694"/>
          </a:xfrm>
        </p:grpSpPr>
        <p:sp>
          <p:nvSpPr>
            <p:cNvPr id="367" name="Google Shape;367;p3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https://economipedia.com/wp-content/uploads/Captura-de-pantalla-2019-07-25-a-les-11.50.35-2.png" id="371" name="Google Shape;371;p38"/>
          <p:cNvPicPr preferRelativeResize="0"/>
          <p:nvPr/>
        </p:nvPicPr>
        <p:blipFill>
          <a:blip r:embed="rId4">
            <a:alphaModFix/>
          </a:blip>
          <a:stretch>
            <a:fillRect/>
          </a:stretch>
        </p:blipFill>
        <p:spPr>
          <a:xfrm>
            <a:off x="3581400" y="2000250"/>
            <a:ext cx="1981200" cy="1733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75" name="Shape 375"/>
        <p:cNvGrpSpPr/>
        <p:nvPr/>
      </p:nvGrpSpPr>
      <p:grpSpPr>
        <a:xfrm>
          <a:off x="0" y="0"/>
          <a:ext cx="0" cy="0"/>
          <a:chOff x="0" y="0"/>
          <a:chExt cx="0" cy="0"/>
        </a:xfrm>
      </p:grpSpPr>
      <p:grpSp>
        <p:nvGrpSpPr>
          <p:cNvPr id="376" name="Google Shape;376;p39"/>
          <p:cNvGrpSpPr/>
          <p:nvPr/>
        </p:nvGrpSpPr>
        <p:grpSpPr>
          <a:xfrm>
            <a:off x="0" y="0"/>
            <a:ext cx="9144000" cy="5143500"/>
            <a:chOff x="0" y="0"/>
            <a:chExt cx="9144000" cy="5143500"/>
          </a:xfrm>
        </p:grpSpPr>
        <p:sp>
          <p:nvSpPr>
            <p:cNvPr id="377" name="Google Shape;377;p3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79" name="Google Shape;379;p3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Otras Matrices Especiales</a:t>
            </a:r>
            <a:endParaRPr b="1">
              <a:latin typeface="Poppins"/>
              <a:ea typeface="Poppins"/>
              <a:cs typeface="Poppins"/>
              <a:sym typeface="Poppins"/>
            </a:endParaRPr>
          </a:p>
        </p:txBody>
      </p:sp>
      <p:sp>
        <p:nvSpPr>
          <p:cNvPr id="380" name="Google Shape;380;p39"/>
          <p:cNvSpPr txBox="1"/>
          <p:nvPr>
            <p:ph idx="4294967295" type="title"/>
          </p:nvPr>
        </p:nvSpPr>
        <p:spPr>
          <a:xfrm>
            <a:off x="1743075" y="1211575"/>
            <a:ext cx="67380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t/>
            </a:r>
            <a:endParaRPr sz="1400">
              <a:latin typeface="Poppins"/>
              <a:ea typeface="Poppins"/>
              <a:cs typeface="Poppins"/>
              <a:sym typeface="Poppins"/>
            </a:endParaRPr>
          </a:p>
        </p:txBody>
      </p:sp>
      <p:grpSp>
        <p:nvGrpSpPr>
          <p:cNvPr id="381" name="Google Shape;381;p39"/>
          <p:cNvGrpSpPr/>
          <p:nvPr/>
        </p:nvGrpSpPr>
        <p:grpSpPr>
          <a:xfrm>
            <a:off x="1096518" y="826689"/>
            <a:ext cx="7361379" cy="4353127"/>
            <a:chOff x="715550" y="750525"/>
            <a:chExt cx="6075750" cy="3592875"/>
          </a:xfrm>
        </p:grpSpPr>
        <p:pic>
          <p:nvPicPr>
            <p:cNvPr descr="Tipos de matrices - Propiedades de las matrices  " id="382" name="Google Shape;382;p39"/>
            <p:cNvPicPr preferRelativeResize="0"/>
            <p:nvPr/>
          </p:nvPicPr>
          <p:blipFill rotWithShape="1">
            <a:blip r:embed="rId4">
              <a:alphaModFix/>
            </a:blip>
            <a:srcRect b="0" l="778" r="5439" t="5132"/>
            <a:stretch/>
          </p:blipFill>
          <p:spPr>
            <a:xfrm>
              <a:off x="762000" y="924000"/>
              <a:ext cx="5629275" cy="3207900"/>
            </a:xfrm>
            <a:prstGeom prst="rect">
              <a:avLst/>
            </a:prstGeom>
            <a:noFill/>
            <a:ln>
              <a:noFill/>
            </a:ln>
          </p:spPr>
        </p:pic>
        <p:sp>
          <p:nvSpPr>
            <p:cNvPr id="383" name="Google Shape;383;p39"/>
            <p:cNvSpPr/>
            <p:nvPr/>
          </p:nvSpPr>
          <p:spPr>
            <a:xfrm>
              <a:off x="715550" y="3360300"/>
              <a:ext cx="4237500" cy="9831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a:off x="4811300" y="3312675"/>
              <a:ext cx="1980000" cy="9831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2725325" y="750525"/>
              <a:ext cx="1980000" cy="3639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9"/>
          <p:cNvGrpSpPr/>
          <p:nvPr/>
        </p:nvGrpSpPr>
        <p:grpSpPr>
          <a:xfrm>
            <a:off x="6543675" y="4343400"/>
            <a:ext cx="2714775" cy="839694"/>
            <a:chOff x="6543675" y="4343400"/>
            <a:chExt cx="2714775" cy="839694"/>
          </a:xfrm>
        </p:grpSpPr>
        <p:sp>
          <p:nvSpPr>
            <p:cNvPr id="387" name="Google Shape;387;p3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394" name="Shape 394"/>
        <p:cNvGrpSpPr/>
        <p:nvPr/>
      </p:nvGrpSpPr>
      <p:grpSpPr>
        <a:xfrm>
          <a:off x="0" y="0"/>
          <a:ext cx="0" cy="0"/>
          <a:chOff x="0" y="0"/>
          <a:chExt cx="0" cy="0"/>
        </a:xfrm>
      </p:grpSpPr>
      <p:grpSp>
        <p:nvGrpSpPr>
          <p:cNvPr id="395" name="Google Shape;395;p40"/>
          <p:cNvGrpSpPr/>
          <p:nvPr/>
        </p:nvGrpSpPr>
        <p:grpSpPr>
          <a:xfrm>
            <a:off x="0" y="0"/>
            <a:ext cx="9144000" cy="5143500"/>
            <a:chOff x="0" y="0"/>
            <a:chExt cx="9144000" cy="5143500"/>
          </a:xfrm>
        </p:grpSpPr>
        <p:sp>
          <p:nvSpPr>
            <p:cNvPr id="396" name="Google Shape;396;p4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4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398" name="Google Shape;398;p40"/>
          <p:cNvSpPr txBox="1"/>
          <p:nvPr>
            <p:ph idx="4294967295" type="title"/>
          </p:nvPr>
        </p:nvSpPr>
        <p:spPr>
          <a:xfrm>
            <a:off x="715550" y="1621175"/>
            <a:ext cx="7618800" cy="3069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Algunas de las operaciones más comunes de vectores son:</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s" sz="1400">
                <a:latin typeface="Poppins"/>
                <a:ea typeface="Poppins"/>
                <a:cs typeface="Poppins"/>
                <a:sym typeface="Poppins"/>
              </a:rPr>
              <a:t>Sumas / Restas</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s" sz="1400">
                <a:latin typeface="Poppins"/>
                <a:ea typeface="Poppins"/>
                <a:cs typeface="Poppins"/>
                <a:sym typeface="Poppins"/>
              </a:rPr>
              <a:t>Multiplicación por algún escalar</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s" sz="1400">
                <a:latin typeface="Poppins"/>
                <a:ea typeface="Poppins"/>
                <a:cs typeface="Poppins"/>
                <a:sym typeface="Poppins"/>
              </a:rPr>
              <a:t>Producto Matricial</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s" sz="1400">
                <a:latin typeface="Poppins"/>
                <a:ea typeface="Poppins"/>
                <a:cs typeface="Poppins"/>
                <a:sym typeface="Poppins"/>
              </a:rPr>
              <a:t>Matriz Inversa</a:t>
            </a:r>
            <a:endParaRPr sz="1400">
              <a:latin typeface="Poppins"/>
              <a:ea typeface="Poppins"/>
              <a:cs typeface="Poppins"/>
              <a:sym typeface="Poppins"/>
            </a:endParaRPr>
          </a:p>
        </p:txBody>
      </p:sp>
      <p:grpSp>
        <p:nvGrpSpPr>
          <p:cNvPr id="399" name="Google Shape;399;p40"/>
          <p:cNvGrpSpPr/>
          <p:nvPr/>
        </p:nvGrpSpPr>
        <p:grpSpPr>
          <a:xfrm>
            <a:off x="6543675" y="4343400"/>
            <a:ext cx="2714775" cy="839694"/>
            <a:chOff x="6543675" y="4343400"/>
            <a:chExt cx="2714775" cy="839694"/>
          </a:xfrm>
        </p:grpSpPr>
        <p:sp>
          <p:nvSpPr>
            <p:cNvPr id="400" name="Google Shape;400;p4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0"/>
          <p:cNvSpPr txBox="1"/>
          <p:nvPr>
            <p:ph idx="4294967295" type="title"/>
          </p:nvPr>
        </p:nvSpPr>
        <p:spPr>
          <a:xfrm>
            <a:off x="715545" y="558150"/>
            <a:ext cx="46947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Operaciones Matriciales</a:t>
            </a:r>
            <a:endParaRPr b="1">
              <a:latin typeface="Poppins"/>
              <a:ea typeface="Poppins"/>
              <a:cs typeface="Poppins"/>
              <a:sym typeface="Poppins"/>
            </a:endParaRPr>
          </a:p>
        </p:txBody>
      </p:sp>
      <p:sp>
        <p:nvSpPr>
          <p:cNvPr id="405" name="Google Shape;405;p40"/>
          <p:cNvSpPr/>
          <p:nvPr/>
        </p:nvSpPr>
        <p:spPr>
          <a:xfrm>
            <a:off x="715560" y="403850"/>
            <a:ext cx="2050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Más cuentitas…</a:t>
            </a:r>
            <a:endParaRPr sz="1100">
              <a:solidFill>
                <a:schemeClr val="dk2"/>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09" name="Shape 409"/>
        <p:cNvGrpSpPr/>
        <p:nvPr/>
      </p:nvGrpSpPr>
      <p:grpSpPr>
        <a:xfrm>
          <a:off x="0" y="0"/>
          <a:ext cx="0" cy="0"/>
          <a:chOff x="0" y="0"/>
          <a:chExt cx="0" cy="0"/>
        </a:xfrm>
      </p:grpSpPr>
      <p:grpSp>
        <p:nvGrpSpPr>
          <p:cNvPr id="410" name="Google Shape;410;p41"/>
          <p:cNvGrpSpPr/>
          <p:nvPr/>
        </p:nvGrpSpPr>
        <p:grpSpPr>
          <a:xfrm>
            <a:off x="0" y="0"/>
            <a:ext cx="9144000" cy="5143500"/>
            <a:chOff x="0" y="0"/>
            <a:chExt cx="9144000" cy="5143500"/>
          </a:xfrm>
        </p:grpSpPr>
        <p:sp>
          <p:nvSpPr>
            <p:cNvPr id="411" name="Google Shape;411;p4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4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13" name="Google Shape;413;p41"/>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Suma</a:t>
            </a:r>
            <a:endParaRPr b="1">
              <a:latin typeface="Poppins"/>
              <a:ea typeface="Poppins"/>
              <a:cs typeface="Poppins"/>
              <a:sym typeface="Poppins"/>
            </a:endParaRPr>
          </a:p>
        </p:txBody>
      </p:sp>
      <p:sp>
        <p:nvSpPr>
          <p:cNvPr id="414" name="Google Shape;414;p4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Sólo se puede hacer entre matrices de las mismas dimensiones</a:t>
            </a:r>
            <a:endParaRPr sz="1400">
              <a:latin typeface="Poppins"/>
              <a:ea typeface="Poppins"/>
              <a:cs typeface="Poppins"/>
              <a:sym typeface="Poppins"/>
            </a:endParaRPr>
          </a:p>
        </p:txBody>
      </p:sp>
      <p:grpSp>
        <p:nvGrpSpPr>
          <p:cNvPr id="415" name="Google Shape;415;p41"/>
          <p:cNvGrpSpPr/>
          <p:nvPr/>
        </p:nvGrpSpPr>
        <p:grpSpPr>
          <a:xfrm>
            <a:off x="6543675" y="4343400"/>
            <a:ext cx="2714775" cy="839694"/>
            <a:chOff x="6543675" y="4343400"/>
            <a:chExt cx="2714775" cy="839694"/>
          </a:xfrm>
        </p:grpSpPr>
        <p:sp>
          <p:nvSpPr>
            <p:cNvPr id="416" name="Google Shape;416;p4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0" name="Google Shape;420;p41"/>
          <p:cNvPicPr preferRelativeResize="0"/>
          <p:nvPr/>
        </p:nvPicPr>
        <p:blipFill rotWithShape="1">
          <a:blip r:embed="rId4">
            <a:alphaModFix/>
          </a:blip>
          <a:srcRect b="0" l="0" r="55648" t="0"/>
          <a:stretch/>
        </p:blipFill>
        <p:spPr>
          <a:xfrm>
            <a:off x="3138475" y="1614500"/>
            <a:ext cx="1271600" cy="923925"/>
          </a:xfrm>
          <a:prstGeom prst="rect">
            <a:avLst/>
          </a:prstGeom>
          <a:noFill/>
          <a:ln>
            <a:noFill/>
          </a:ln>
        </p:spPr>
      </p:pic>
      <p:pic>
        <p:nvPicPr>
          <p:cNvPr id="421" name="Google Shape;421;p41"/>
          <p:cNvPicPr preferRelativeResize="0"/>
          <p:nvPr/>
        </p:nvPicPr>
        <p:blipFill rotWithShape="1">
          <a:blip r:embed="rId4">
            <a:alphaModFix/>
          </a:blip>
          <a:srcRect b="0" l="57641" r="0" t="0"/>
          <a:stretch/>
        </p:blipFill>
        <p:spPr>
          <a:xfrm>
            <a:off x="4791043" y="1614500"/>
            <a:ext cx="1214450" cy="923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25" name="Shape 425"/>
        <p:cNvGrpSpPr/>
        <p:nvPr/>
      </p:nvGrpSpPr>
      <p:grpSpPr>
        <a:xfrm>
          <a:off x="0" y="0"/>
          <a:ext cx="0" cy="0"/>
          <a:chOff x="0" y="0"/>
          <a:chExt cx="0" cy="0"/>
        </a:xfrm>
      </p:grpSpPr>
      <p:grpSp>
        <p:nvGrpSpPr>
          <p:cNvPr id="426" name="Google Shape;426;p42"/>
          <p:cNvGrpSpPr/>
          <p:nvPr/>
        </p:nvGrpSpPr>
        <p:grpSpPr>
          <a:xfrm>
            <a:off x="0" y="0"/>
            <a:ext cx="9144000" cy="5143500"/>
            <a:chOff x="0" y="0"/>
            <a:chExt cx="9144000" cy="5143500"/>
          </a:xfrm>
        </p:grpSpPr>
        <p:sp>
          <p:nvSpPr>
            <p:cNvPr id="427" name="Google Shape;427;p4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4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29" name="Google Shape;429;p42"/>
          <p:cNvSpPr txBox="1"/>
          <p:nvPr>
            <p:ph idx="4294967295" type="title"/>
          </p:nvPr>
        </p:nvSpPr>
        <p:spPr>
          <a:xfrm>
            <a:off x="715550" y="196125"/>
            <a:ext cx="70092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Multiplicación por algún escalar</a:t>
            </a:r>
            <a:endParaRPr b="1">
              <a:latin typeface="Poppins"/>
              <a:ea typeface="Poppins"/>
              <a:cs typeface="Poppins"/>
              <a:sym typeface="Poppins"/>
            </a:endParaRPr>
          </a:p>
        </p:txBody>
      </p:sp>
      <p:sp>
        <p:nvSpPr>
          <p:cNvPr id="430" name="Google Shape;430;p4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Lo que sea por lo que le multipliquemos tiene que ser un número</a:t>
            </a:r>
            <a:endParaRPr sz="1400">
              <a:latin typeface="Poppins"/>
              <a:ea typeface="Poppins"/>
              <a:cs typeface="Poppins"/>
              <a:sym typeface="Poppins"/>
            </a:endParaRPr>
          </a:p>
        </p:txBody>
      </p:sp>
      <p:grpSp>
        <p:nvGrpSpPr>
          <p:cNvPr id="431" name="Google Shape;431;p42"/>
          <p:cNvGrpSpPr/>
          <p:nvPr/>
        </p:nvGrpSpPr>
        <p:grpSpPr>
          <a:xfrm>
            <a:off x="6543675" y="4343400"/>
            <a:ext cx="2714775" cy="839694"/>
            <a:chOff x="6543675" y="4343400"/>
            <a:chExt cx="2714775" cy="839694"/>
          </a:xfrm>
        </p:grpSpPr>
        <p:sp>
          <p:nvSpPr>
            <p:cNvPr id="432" name="Google Shape;432;p4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6" name="Google Shape;436;p42"/>
          <p:cNvPicPr preferRelativeResize="0"/>
          <p:nvPr/>
        </p:nvPicPr>
        <p:blipFill>
          <a:blip r:embed="rId4">
            <a:alphaModFix/>
          </a:blip>
          <a:stretch>
            <a:fillRect/>
          </a:stretch>
        </p:blipFill>
        <p:spPr>
          <a:xfrm>
            <a:off x="3881425" y="1776413"/>
            <a:ext cx="1381125" cy="942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40" name="Shape 440"/>
        <p:cNvGrpSpPr/>
        <p:nvPr/>
      </p:nvGrpSpPr>
      <p:grpSpPr>
        <a:xfrm>
          <a:off x="0" y="0"/>
          <a:ext cx="0" cy="0"/>
          <a:chOff x="0" y="0"/>
          <a:chExt cx="0" cy="0"/>
        </a:xfrm>
      </p:grpSpPr>
      <p:grpSp>
        <p:nvGrpSpPr>
          <p:cNvPr id="441" name="Google Shape;441;p43"/>
          <p:cNvGrpSpPr/>
          <p:nvPr/>
        </p:nvGrpSpPr>
        <p:grpSpPr>
          <a:xfrm>
            <a:off x="0" y="0"/>
            <a:ext cx="9144000" cy="5143500"/>
            <a:chOff x="0" y="0"/>
            <a:chExt cx="9144000" cy="5143500"/>
          </a:xfrm>
        </p:grpSpPr>
        <p:sp>
          <p:nvSpPr>
            <p:cNvPr id="442" name="Google Shape;442;p4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4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44" name="Google Shape;444;p43"/>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Suma</a:t>
            </a:r>
            <a:endParaRPr b="1">
              <a:latin typeface="Poppins"/>
              <a:ea typeface="Poppins"/>
              <a:cs typeface="Poppins"/>
              <a:sym typeface="Poppins"/>
            </a:endParaRPr>
          </a:p>
        </p:txBody>
      </p:sp>
      <p:sp>
        <p:nvSpPr>
          <p:cNvPr id="445" name="Google Shape;445;p43"/>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Sólo se puede hacer entre matrices de las mismas dimensiones</a:t>
            </a:r>
            <a:endParaRPr sz="1400">
              <a:latin typeface="Poppins"/>
              <a:ea typeface="Poppins"/>
              <a:cs typeface="Poppins"/>
              <a:sym typeface="Poppins"/>
            </a:endParaRPr>
          </a:p>
        </p:txBody>
      </p:sp>
      <p:grpSp>
        <p:nvGrpSpPr>
          <p:cNvPr id="446" name="Google Shape;446;p43"/>
          <p:cNvGrpSpPr/>
          <p:nvPr/>
        </p:nvGrpSpPr>
        <p:grpSpPr>
          <a:xfrm>
            <a:off x="6543675" y="4343400"/>
            <a:ext cx="2714775" cy="839694"/>
            <a:chOff x="6543675" y="4343400"/>
            <a:chExt cx="2714775" cy="839694"/>
          </a:xfrm>
        </p:grpSpPr>
        <p:sp>
          <p:nvSpPr>
            <p:cNvPr id="447" name="Google Shape;447;p4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1" name="Google Shape;451;p43"/>
          <p:cNvPicPr preferRelativeResize="0"/>
          <p:nvPr/>
        </p:nvPicPr>
        <p:blipFill rotWithShape="1">
          <a:blip r:embed="rId4">
            <a:alphaModFix/>
          </a:blip>
          <a:srcRect b="0" l="0" r="55648" t="0"/>
          <a:stretch/>
        </p:blipFill>
        <p:spPr>
          <a:xfrm>
            <a:off x="3138475" y="1614500"/>
            <a:ext cx="1271600" cy="923925"/>
          </a:xfrm>
          <a:prstGeom prst="rect">
            <a:avLst/>
          </a:prstGeom>
          <a:noFill/>
          <a:ln>
            <a:noFill/>
          </a:ln>
        </p:spPr>
      </p:pic>
      <p:pic>
        <p:nvPicPr>
          <p:cNvPr id="452" name="Google Shape;452;p43"/>
          <p:cNvPicPr preferRelativeResize="0"/>
          <p:nvPr/>
        </p:nvPicPr>
        <p:blipFill rotWithShape="1">
          <a:blip r:embed="rId4">
            <a:alphaModFix/>
          </a:blip>
          <a:srcRect b="0" l="57641" r="0" t="0"/>
          <a:stretch/>
        </p:blipFill>
        <p:spPr>
          <a:xfrm>
            <a:off x="4791043" y="1614500"/>
            <a:ext cx="1214450" cy="923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56" name="Shape 456"/>
        <p:cNvGrpSpPr/>
        <p:nvPr/>
      </p:nvGrpSpPr>
      <p:grpSpPr>
        <a:xfrm>
          <a:off x="0" y="0"/>
          <a:ext cx="0" cy="0"/>
          <a:chOff x="0" y="0"/>
          <a:chExt cx="0" cy="0"/>
        </a:xfrm>
      </p:grpSpPr>
      <p:grpSp>
        <p:nvGrpSpPr>
          <p:cNvPr id="457" name="Google Shape;457;p44"/>
          <p:cNvGrpSpPr/>
          <p:nvPr/>
        </p:nvGrpSpPr>
        <p:grpSpPr>
          <a:xfrm>
            <a:off x="0" y="0"/>
            <a:ext cx="9144000" cy="5143500"/>
            <a:chOff x="0" y="0"/>
            <a:chExt cx="9144000" cy="5143500"/>
          </a:xfrm>
        </p:grpSpPr>
        <p:sp>
          <p:nvSpPr>
            <p:cNvPr id="458" name="Google Shape;458;p4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4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60" name="Google Shape;460;p44"/>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Producto Matricial</a:t>
            </a:r>
            <a:endParaRPr b="1">
              <a:latin typeface="Poppins"/>
              <a:ea typeface="Poppins"/>
              <a:cs typeface="Poppins"/>
              <a:sym typeface="Poppins"/>
            </a:endParaRPr>
          </a:p>
        </p:txBody>
      </p:sp>
      <p:pic>
        <p:nvPicPr>
          <p:cNvPr id="461" name="Google Shape;461;p44"/>
          <p:cNvPicPr preferRelativeResize="0"/>
          <p:nvPr/>
        </p:nvPicPr>
        <p:blipFill>
          <a:blip r:embed="rId4">
            <a:alphaModFix/>
          </a:blip>
          <a:stretch>
            <a:fillRect/>
          </a:stretch>
        </p:blipFill>
        <p:spPr>
          <a:xfrm>
            <a:off x="2871788" y="1472500"/>
            <a:ext cx="3400425" cy="1860600"/>
          </a:xfrm>
          <a:prstGeom prst="rect">
            <a:avLst/>
          </a:prstGeom>
          <a:noFill/>
          <a:ln>
            <a:noFill/>
          </a:ln>
        </p:spPr>
      </p:pic>
      <p:sp>
        <p:nvSpPr>
          <p:cNvPr id="462" name="Google Shape;462;p44"/>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Puede verse como el producto escalar de los vectores de las matrices.</a:t>
            </a:r>
            <a:endParaRPr sz="1400">
              <a:latin typeface="Poppins"/>
              <a:ea typeface="Poppins"/>
              <a:cs typeface="Poppins"/>
              <a:sym typeface="Poppins"/>
            </a:endParaRPr>
          </a:p>
        </p:txBody>
      </p:sp>
      <p:grpSp>
        <p:nvGrpSpPr>
          <p:cNvPr id="463" name="Google Shape;463;p44"/>
          <p:cNvGrpSpPr/>
          <p:nvPr/>
        </p:nvGrpSpPr>
        <p:grpSpPr>
          <a:xfrm>
            <a:off x="6543675" y="4343400"/>
            <a:ext cx="2714775" cy="839694"/>
            <a:chOff x="6543675" y="4343400"/>
            <a:chExt cx="2714775" cy="839694"/>
          </a:xfrm>
        </p:grpSpPr>
        <p:sp>
          <p:nvSpPr>
            <p:cNvPr id="464" name="Google Shape;464;p4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71" name="Shape 471"/>
        <p:cNvGrpSpPr/>
        <p:nvPr/>
      </p:nvGrpSpPr>
      <p:grpSpPr>
        <a:xfrm>
          <a:off x="0" y="0"/>
          <a:ext cx="0" cy="0"/>
          <a:chOff x="0" y="0"/>
          <a:chExt cx="0" cy="0"/>
        </a:xfrm>
      </p:grpSpPr>
      <p:grpSp>
        <p:nvGrpSpPr>
          <p:cNvPr id="472" name="Google Shape;472;p45"/>
          <p:cNvGrpSpPr/>
          <p:nvPr/>
        </p:nvGrpSpPr>
        <p:grpSpPr>
          <a:xfrm>
            <a:off x="0" y="0"/>
            <a:ext cx="9144000" cy="5143500"/>
            <a:chOff x="0" y="0"/>
            <a:chExt cx="9144000" cy="5143500"/>
          </a:xfrm>
        </p:grpSpPr>
        <p:sp>
          <p:nvSpPr>
            <p:cNvPr id="473" name="Google Shape;473;p4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4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75" name="Google Shape;475;p45"/>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Ojo, que de aquí sale una regla. ¿Se pueden multiplicar estas matrices?</a:t>
            </a:r>
            <a:endParaRPr sz="1400">
              <a:latin typeface="Poppins"/>
              <a:ea typeface="Poppins"/>
              <a:cs typeface="Poppins"/>
              <a:sym typeface="Poppins"/>
            </a:endParaRPr>
          </a:p>
        </p:txBody>
      </p:sp>
      <p:sp>
        <p:nvSpPr>
          <p:cNvPr id="476" name="Google Shape;476;p45"/>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Producto Matricial</a:t>
            </a:r>
            <a:endParaRPr b="1">
              <a:latin typeface="Poppins"/>
              <a:ea typeface="Poppins"/>
              <a:cs typeface="Poppins"/>
              <a:sym typeface="Poppins"/>
            </a:endParaRPr>
          </a:p>
        </p:txBody>
      </p:sp>
      <p:grpSp>
        <p:nvGrpSpPr>
          <p:cNvPr id="477" name="Google Shape;477;p45"/>
          <p:cNvGrpSpPr/>
          <p:nvPr/>
        </p:nvGrpSpPr>
        <p:grpSpPr>
          <a:xfrm>
            <a:off x="6543675" y="4343400"/>
            <a:ext cx="2714775" cy="839694"/>
            <a:chOff x="6543675" y="4343400"/>
            <a:chExt cx="2714775" cy="839694"/>
          </a:xfrm>
        </p:grpSpPr>
        <p:sp>
          <p:nvSpPr>
            <p:cNvPr id="478" name="Google Shape;478;p4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2" name="Google Shape;482;p45"/>
          <p:cNvPicPr preferRelativeResize="0"/>
          <p:nvPr/>
        </p:nvPicPr>
        <p:blipFill rotWithShape="1">
          <a:blip r:embed="rId4">
            <a:alphaModFix/>
          </a:blip>
          <a:srcRect b="0" l="0" r="61872" t="0"/>
          <a:stretch/>
        </p:blipFill>
        <p:spPr>
          <a:xfrm>
            <a:off x="2767000" y="1657350"/>
            <a:ext cx="1376375" cy="1009650"/>
          </a:xfrm>
          <a:prstGeom prst="rect">
            <a:avLst/>
          </a:prstGeom>
          <a:noFill/>
          <a:ln>
            <a:noFill/>
          </a:ln>
        </p:spPr>
      </p:pic>
      <p:pic>
        <p:nvPicPr>
          <p:cNvPr id="483" name="Google Shape;483;p45"/>
          <p:cNvPicPr preferRelativeResize="0"/>
          <p:nvPr/>
        </p:nvPicPr>
        <p:blipFill rotWithShape="1">
          <a:blip r:embed="rId4">
            <a:alphaModFix/>
          </a:blip>
          <a:srcRect b="0" l="49272" r="0" t="0"/>
          <a:stretch/>
        </p:blipFill>
        <p:spPr>
          <a:xfrm>
            <a:off x="4545669" y="1657350"/>
            <a:ext cx="1831300" cy="100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89" name="Shape 89"/>
        <p:cNvGrpSpPr/>
        <p:nvPr/>
      </p:nvGrpSpPr>
      <p:grpSpPr>
        <a:xfrm>
          <a:off x="0" y="0"/>
          <a:ext cx="0" cy="0"/>
          <a:chOff x="0" y="0"/>
          <a:chExt cx="0" cy="0"/>
        </a:xfrm>
      </p:grpSpPr>
      <p:sp>
        <p:nvSpPr>
          <p:cNvPr id="90" name="Google Shape;90;p19"/>
          <p:cNvSpPr/>
          <p:nvPr/>
        </p:nvSpPr>
        <p:spPr>
          <a:xfrm>
            <a:off x="-44725" y="-55900"/>
            <a:ext cx="9188725" cy="519940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9"/>
          <p:cNvPicPr preferRelativeResize="0"/>
          <p:nvPr/>
        </p:nvPicPr>
        <p:blipFill>
          <a:blip r:embed="rId3">
            <a:alphaModFix/>
          </a:blip>
          <a:stretch>
            <a:fillRect/>
          </a:stretch>
        </p:blipFill>
        <p:spPr>
          <a:xfrm>
            <a:off x="-22362" y="-27950"/>
            <a:ext cx="9144000" cy="5143500"/>
          </a:xfrm>
          <a:prstGeom prst="rect">
            <a:avLst/>
          </a:prstGeom>
          <a:noFill/>
          <a:ln>
            <a:noFill/>
          </a:ln>
        </p:spPr>
      </p:pic>
      <p:sp>
        <p:nvSpPr>
          <p:cNvPr id="92" name="Google Shape;92;p19"/>
          <p:cNvSpPr/>
          <p:nvPr/>
        </p:nvSpPr>
        <p:spPr>
          <a:xfrm>
            <a:off x="266700" y="876300"/>
            <a:ext cx="8503800" cy="41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9"/>
          <p:cNvPicPr preferRelativeResize="0"/>
          <p:nvPr/>
        </p:nvPicPr>
        <p:blipFill>
          <a:blip r:embed="rId4">
            <a:alphaModFix/>
          </a:blip>
          <a:stretch>
            <a:fillRect/>
          </a:stretch>
        </p:blipFill>
        <p:spPr>
          <a:xfrm>
            <a:off x="2299376" y="702940"/>
            <a:ext cx="8856303" cy="5143501"/>
          </a:xfrm>
          <a:prstGeom prst="rect">
            <a:avLst/>
          </a:prstGeom>
          <a:noFill/>
          <a:ln>
            <a:noFill/>
          </a:ln>
        </p:spPr>
      </p:pic>
      <p:sp>
        <p:nvSpPr>
          <p:cNvPr id="94" name="Google Shape;94;p19"/>
          <p:cNvSpPr txBox="1"/>
          <p:nvPr>
            <p:ph idx="4294967295" type="title"/>
          </p:nvPr>
        </p:nvSpPr>
        <p:spPr>
          <a:xfrm>
            <a:off x="715560" y="558150"/>
            <a:ext cx="3201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Estructura</a:t>
            </a:r>
            <a:endParaRPr b="1">
              <a:latin typeface="Poppins"/>
              <a:ea typeface="Poppins"/>
              <a:cs typeface="Poppins"/>
              <a:sym typeface="Poppins"/>
            </a:endParaRPr>
          </a:p>
        </p:txBody>
      </p:sp>
      <p:sp>
        <p:nvSpPr>
          <p:cNvPr id="95" name="Google Shape;95;p19"/>
          <p:cNvSpPr/>
          <p:nvPr/>
        </p:nvSpPr>
        <p:spPr>
          <a:xfrm>
            <a:off x="715560" y="403850"/>
            <a:ext cx="2050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Sobre el módulo…</a:t>
            </a:r>
            <a:endParaRPr sz="1100">
              <a:solidFill>
                <a:schemeClr val="dk2"/>
              </a:solidFill>
              <a:latin typeface="Poppins"/>
              <a:ea typeface="Poppins"/>
              <a:cs typeface="Poppins"/>
              <a:sym typeface="Poppins"/>
            </a:endParaRPr>
          </a:p>
        </p:txBody>
      </p:sp>
      <p:sp>
        <p:nvSpPr>
          <p:cNvPr id="96" name="Google Shape;96;p19"/>
          <p:cNvSpPr/>
          <p:nvPr/>
        </p:nvSpPr>
        <p:spPr>
          <a:xfrm>
            <a:off x="587500" y="4091981"/>
            <a:ext cx="230400" cy="230400"/>
          </a:xfrm>
          <a:prstGeom prst="ellipse">
            <a:avLst/>
          </a:prstGeom>
          <a:solidFill>
            <a:srgbClr val="F01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4294967295" type="title"/>
          </p:nvPr>
        </p:nvSpPr>
        <p:spPr>
          <a:xfrm>
            <a:off x="861825" y="1621175"/>
            <a:ext cx="3360300" cy="306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18 y 20 de octubre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Álgebra Lineal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27 de octubre y 1 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Optimización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3 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Probabilidad</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19 de marzo</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Matemáticas Discretas con Python</a:t>
            </a:r>
            <a:endParaRPr sz="1400">
              <a:latin typeface="Poppins"/>
              <a:ea typeface="Poppins"/>
              <a:cs typeface="Poppins"/>
              <a:sym typeface="Poppins"/>
            </a:endParaRPr>
          </a:p>
        </p:txBody>
      </p:sp>
      <p:sp>
        <p:nvSpPr>
          <p:cNvPr id="98" name="Google Shape;98;p19"/>
          <p:cNvSpPr/>
          <p:nvPr/>
        </p:nvSpPr>
        <p:spPr>
          <a:xfrm>
            <a:off x="587500" y="3324906"/>
            <a:ext cx="230400" cy="230400"/>
          </a:xfrm>
          <a:prstGeom prst="ellipse">
            <a:avLst/>
          </a:prstGeom>
          <a:solidFill>
            <a:srgbClr val="1AA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p:nvPr/>
        </p:nvSpPr>
        <p:spPr>
          <a:xfrm>
            <a:off x="587500" y="1790756"/>
            <a:ext cx="230400" cy="230400"/>
          </a:xfrm>
          <a:prstGeom prst="ellipse">
            <a:avLst/>
          </a:prstGeom>
          <a:solidFill>
            <a:srgbClr val="2286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a:off x="587500" y="2557831"/>
            <a:ext cx="230400" cy="230400"/>
          </a:xfrm>
          <a:prstGeom prst="ellipse">
            <a:avLst/>
          </a:prstGeom>
          <a:solidFill>
            <a:srgbClr val="842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a:off x="587500" y="3817625"/>
            <a:ext cx="35502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a:off x="472550" y="3817625"/>
            <a:ext cx="28035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472550" y="2325150"/>
            <a:ext cx="2803500" cy="226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487" name="Shape 487"/>
        <p:cNvGrpSpPr/>
        <p:nvPr/>
      </p:nvGrpSpPr>
      <p:grpSpPr>
        <a:xfrm>
          <a:off x="0" y="0"/>
          <a:ext cx="0" cy="0"/>
          <a:chOff x="0" y="0"/>
          <a:chExt cx="0" cy="0"/>
        </a:xfrm>
      </p:grpSpPr>
      <p:grpSp>
        <p:nvGrpSpPr>
          <p:cNvPr id="488" name="Google Shape;488;p46"/>
          <p:cNvGrpSpPr/>
          <p:nvPr/>
        </p:nvGrpSpPr>
        <p:grpSpPr>
          <a:xfrm>
            <a:off x="0" y="0"/>
            <a:ext cx="9144000" cy="5143500"/>
            <a:chOff x="0" y="0"/>
            <a:chExt cx="9144000" cy="5143500"/>
          </a:xfrm>
        </p:grpSpPr>
        <p:sp>
          <p:nvSpPr>
            <p:cNvPr id="489" name="Google Shape;489;p4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4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491" name="Google Shape;491;p46"/>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Cumple la siguiente propiedad</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p:txBody>
      </p:sp>
      <p:sp>
        <p:nvSpPr>
          <p:cNvPr id="492" name="Google Shape;492;p46"/>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Matriz Inversa</a:t>
            </a:r>
            <a:endParaRPr b="1">
              <a:latin typeface="Poppins"/>
              <a:ea typeface="Poppins"/>
              <a:cs typeface="Poppins"/>
              <a:sym typeface="Poppins"/>
            </a:endParaRPr>
          </a:p>
        </p:txBody>
      </p:sp>
      <p:grpSp>
        <p:nvGrpSpPr>
          <p:cNvPr id="493" name="Google Shape;493;p46"/>
          <p:cNvGrpSpPr/>
          <p:nvPr/>
        </p:nvGrpSpPr>
        <p:grpSpPr>
          <a:xfrm>
            <a:off x="6543675" y="4343400"/>
            <a:ext cx="2714775" cy="839694"/>
            <a:chOff x="6543675" y="4343400"/>
            <a:chExt cx="2714775" cy="839694"/>
          </a:xfrm>
        </p:grpSpPr>
        <p:sp>
          <p:nvSpPr>
            <p:cNvPr id="494" name="Google Shape;494;p4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8" name="Google Shape;498;p46"/>
          <p:cNvPicPr preferRelativeResize="0"/>
          <p:nvPr/>
        </p:nvPicPr>
        <p:blipFill rotWithShape="1">
          <a:blip r:embed="rId4">
            <a:alphaModFix/>
          </a:blip>
          <a:srcRect b="0" l="21352" r="0" t="0"/>
          <a:stretch/>
        </p:blipFill>
        <p:spPr>
          <a:xfrm>
            <a:off x="3136111" y="1976975"/>
            <a:ext cx="2871776" cy="377475"/>
          </a:xfrm>
          <a:prstGeom prst="rect">
            <a:avLst/>
          </a:prstGeom>
          <a:noFill/>
          <a:ln>
            <a:noFill/>
          </a:ln>
        </p:spPr>
      </p:pic>
      <p:pic>
        <p:nvPicPr>
          <p:cNvPr id="499" name="Google Shape;499;p46"/>
          <p:cNvPicPr preferRelativeResize="0"/>
          <p:nvPr/>
        </p:nvPicPr>
        <p:blipFill rotWithShape="1">
          <a:blip r:embed="rId4">
            <a:alphaModFix/>
          </a:blip>
          <a:srcRect b="0" l="0" r="85987" t="0"/>
          <a:stretch/>
        </p:blipFill>
        <p:spPr>
          <a:xfrm>
            <a:off x="3936420" y="248600"/>
            <a:ext cx="609249" cy="449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03" name="Shape 503"/>
        <p:cNvGrpSpPr/>
        <p:nvPr/>
      </p:nvGrpSpPr>
      <p:grpSpPr>
        <a:xfrm>
          <a:off x="0" y="0"/>
          <a:ext cx="0" cy="0"/>
          <a:chOff x="0" y="0"/>
          <a:chExt cx="0" cy="0"/>
        </a:xfrm>
      </p:grpSpPr>
      <p:grpSp>
        <p:nvGrpSpPr>
          <p:cNvPr id="504" name="Google Shape;504;p47"/>
          <p:cNvGrpSpPr/>
          <p:nvPr/>
        </p:nvGrpSpPr>
        <p:grpSpPr>
          <a:xfrm>
            <a:off x="0" y="0"/>
            <a:ext cx="9144000" cy="5143500"/>
            <a:chOff x="0" y="0"/>
            <a:chExt cx="9144000" cy="5143500"/>
          </a:xfrm>
        </p:grpSpPr>
        <p:sp>
          <p:nvSpPr>
            <p:cNvPr id="505" name="Google Shape;505;p4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4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07" name="Google Shape;507;p4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Cumple la siguiente propiedad</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b="1" lang="es" sz="1400">
                <a:solidFill>
                  <a:srgbClr val="1BBC9B"/>
                </a:solidFill>
                <a:latin typeface="Poppins"/>
                <a:ea typeface="Poppins"/>
                <a:cs typeface="Poppins"/>
                <a:sym typeface="Poppins"/>
              </a:rPr>
              <a:t>Ojo: </a:t>
            </a:r>
            <a:r>
              <a:rPr lang="es" sz="1400">
                <a:latin typeface="Poppins"/>
                <a:ea typeface="Poppins"/>
                <a:cs typeface="Poppins"/>
                <a:sym typeface="Poppins"/>
              </a:rPr>
              <a:t>No todas las matrices cuadradas son invertibles.</a:t>
            </a:r>
            <a:endParaRPr sz="1400">
              <a:latin typeface="Poppins"/>
              <a:ea typeface="Poppins"/>
              <a:cs typeface="Poppins"/>
              <a:sym typeface="Poppins"/>
            </a:endParaRPr>
          </a:p>
        </p:txBody>
      </p:sp>
      <p:sp>
        <p:nvSpPr>
          <p:cNvPr id="508" name="Google Shape;508;p47"/>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Matriz Inversa</a:t>
            </a:r>
            <a:endParaRPr b="1">
              <a:latin typeface="Poppins"/>
              <a:ea typeface="Poppins"/>
              <a:cs typeface="Poppins"/>
              <a:sym typeface="Poppins"/>
            </a:endParaRPr>
          </a:p>
        </p:txBody>
      </p:sp>
      <p:grpSp>
        <p:nvGrpSpPr>
          <p:cNvPr id="509" name="Google Shape;509;p47"/>
          <p:cNvGrpSpPr/>
          <p:nvPr/>
        </p:nvGrpSpPr>
        <p:grpSpPr>
          <a:xfrm>
            <a:off x="6543675" y="4343400"/>
            <a:ext cx="2714775" cy="839694"/>
            <a:chOff x="6543675" y="4343400"/>
            <a:chExt cx="2714775" cy="839694"/>
          </a:xfrm>
        </p:grpSpPr>
        <p:sp>
          <p:nvSpPr>
            <p:cNvPr id="510" name="Google Shape;510;p4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4" name="Google Shape;514;p47"/>
          <p:cNvPicPr preferRelativeResize="0"/>
          <p:nvPr/>
        </p:nvPicPr>
        <p:blipFill rotWithShape="1">
          <a:blip r:embed="rId4">
            <a:alphaModFix/>
          </a:blip>
          <a:srcRect b="0" l="21352" r="0" t="0"/>
          <a:stretch/>
        </p:blipFill>
        <p:spPr>
          <a:xfrm>
            <a:off x="3136111" y="1976975"/>
            <a:ext cx="2871776" cy="377475"/>
          </a:xfrm>
          <a:prstGeom prst="rect">
            <a:avLst/>
          </a:prstGeom>
          <a:noFill/>
          <a:ln>
            <a:noFill/>
          </a:ln>
        </p:spPr>
      </p:pic>
      <p:pic>
        <p:nvPicPr>
          <p:cNvPr id="515" name="Google Shape;515;p47"/>
          <p:cNvPicPr preferRelativeResize="0"/>
          <p:nvPr/>
        </p:nvPicPr>
        <p:blipFill rotWithShape="1">
          <a:blip r:embed="rId4">
            <a:alphaModFix/>
          </a:blip>
          <a:srcRect b="0" l="0" r="85987" t="0"/>
          <a:stretch/>
        </p:blipFill>
        <p:spPr>
          <a:xfrm>
            <a:off x="3936420" y="248600"/>
            <a:ext cx="609249" cy="449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48"/>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Quote+Overlay.png" id="521" name="Google Shape;521;p48"/>
          <p:cNvPicPr preferRelativeResize="0"/>
          <p:nvPr/>
        </p:nvPicPr>
        <p:blipFill>
          <a:blip r:embed="rId4">
            <a:alphaModFix amt="93000"/>
          </a:blip>
          <a:stretch>
            <a:fillRect/>
          </a:stretch>
        </p:blipFill>
        <p:spPr>
          <a:xfrm>
            <a:off x="0" y="0"/>
            <a:ext cx="9143981" cy="5143500"/>
          </a:xfrm>
          <a:prstGeom prst="rect">
            <a:avLst/>
          </a:prstGeom>
          <a:noFill/>
          <a:ln>
            <a:noFill/>
          </a:ln>
        </p:spPr>
      </p:pic>
      <p:sp>
        <p:nvSpPr>
          <p:cNvPr id="522" name="Google Shape;522;p48"/>
          <p:cNvSpPr txBox="1"/>
          <p:nvPr>
            <p:ph type="title"/>
          </p:nvPr>
        </p:nvSpPr>
        <p:spPr>
          <a:xfrm>
            <a:off x="472450" y="1250075"/>
            <a:ext cx="8244900" cy="2764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a:t>El </a:t>
            </a:r>
            <a:r>
              <a:rPr b="1" lang="es">
                <a:solidFill>
                  <a:schemeClr val="lt1"/>
                </a:solidFill>
              </a:rPr>
              <a:t>Álgebra Lineal</a:t>
            </a:r>
            <a:r>
              <a:rPr lang="es"/>
              <a:t> nos ayudará a simplificar ecuaciones que </a:t>
            </a:r>
            <a:r>
              <a:rPr b="1" lang="es">
                <a:solidFill>
                  <a:schemeClr val="lt1"/>
                </a:solidFill>
              </a:rPr>
              <a:t>tengan la misma estructura</a:t>
            </a:r>
            <a:r>
              <a:rPr lang="es"/>
              <a:t>.</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9"/>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Operaciones Lineales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31" name="Shape 531"/>
        <p:cNvGrpSpPr/>
        <p:nvPr/>
      </p:nvGrpSpPr>
      <p:grpSpPr>
        <a:xfrm>
          <a:off x="0" y="0"/>
          <a:ext cx="0" cy="0"/>
          <a:chOff x="0" y="0"/>
          <a:chExt cx="0" cy="0"/>
        </a:xfrm>
      </p:grpSpPr>
      <p:grpSp>
        <p:nvGrpSpPr>
          <p:cNvPr id="532" name="Google Shape;532;p50"/>
          <p:cNvGrpSpPr/>
          <p:nvPr/>
        </p:nvGrpSpPr>
        <p:grpSpPr>
          <a:xfrm>
            <a:off x="0" y="0"/>
            <a:ext cx="9144000" cy="5143500"/>
            <a:chOff x="0" y="0"/>
            <a:chExt cx="9144000" cy="5143500"/>
          </a:xfrm>
        </p:grpSpPr>
        <p:sp>
          <p:nvSpPr>
            <p:cNvPr id="533" name="Google Shape;533;p5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5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35" name="Google Shape;535;p50"/>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536" name="Google Shape;536;p50"/>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La encargada de una flotilla de taxis quiere calcular cuánto está obteniendo por los servicios prestados de su equipo. Se sabe que el “banderazo” vale $8.50 y el kilómetro recorrido vale $1.50.</a:t>
            </a:r>
            <a:endParaRPr sz="1400">
              <a:latin typeface="Poppins"/>
              <a:ea typeface="Poppins"/>
              <a:cs typeface="Poppins"/>
              <a:sym typeface="Poppins"/>
            </a:endParaRPr>
          </a:p>
        </p:txBody>
      </p:sp>
      <p:grpSp>
        <p:nvGrpSpPr>
          <p:cNvPr id="537" name="Google Shape;537;p50"/>
          <p:cNvGrpSpPr/>
          <p:nvPr/>
        </p:nvGrpSpPr>
        <p:grpSpPr>
          <a:xfrm>
            <a:off x="6543675" y="4343400"/>
            <a:ext cx="2714775" cy="839694"/>
            <a:chOff x="6543675" y="4343400"/>
            <a:chExt cx="2714775" cy="839694"/>
          </a:xfrm>
        </p:grpSpPr>
        <p:sp>
          <p:nvSpPr>
            <p:cNvPr id="538" name="Google Shape;538;p5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45" name="Shape 545"/>
        <p:cNvGrpSpPr/>
        <p:nvPr/>
      </p:nvGrpSpPr>
      <p:grpSpPr>
        <a:xfrm>
          <a:off x="0" y="0"/>
          <a:ext cx="0" cy="0"/>
          <a:chOff x="0" y="0"/>
          <a:chExt cx="0" cy="0"/>
        </a:xfrm>
      </p:grpSpPr>
      <p:grpSp>
        <p:nvGrpSpPr>
          <p:cNvPr id="546" name="Google Shape;546;p51"/>
          <p:cNvGrpSpPr/>
          <p:nvPr/>
        </p:nvGrpSpPr>
        <p:grpSpPr>
          <a:xfrm>
            <a:off x="0" y="0"/>
            <a:ext cx="9144000" cy="5143500"/>
            <a:chOff x="0" y="0"/>
            <a:chExt cx="9144000" cy="5143500"/>
          </a:xfrm>
        </p:grpSpPr>
        <p:sp>
          <p:nvSpPr>
            <p:cNvPr id="547" name="Google Shape;547;p5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5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49" name="Google Shape;549;p51"/>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550" name="Google Shape;550;p51"/>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La encargada de una flotilla de taxis quiere calcular cuánto está obteniendo por los servicios prestados de su equipo. Se sabe que el “banderazo” vale $8.50 y el kilómetro recorrido vale $1.50.</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La flotilla recorrió estos kilómetros en 1 día: 20 , 20 , 11 , 16 , 11 , 19 , 4 , 21 , 14 , 8 , 21 , 21 , 6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11 , 21 , 8 , 6 , 24 , 4 , 30 , 14 , 29 , 12 , 5 , 10 , 30 , 20 , 16 , 10 , 20.</a:t>
            </a:r>
            <a:endParaRPr sz="1400">
              <a:latin typeface="Poppins"/>
              <a:ea typeface="Poppins"/>
              <a:cs typeface="Poppins"/>
              <a:sym typeface="Poppins"/>
            </a:endParaRPr>
          </a:p>
        </p:txBody>
      </p:sp>
      <p:grpSp>
        <p:nvGrpSpPr>
          <p:cNvPr id="551" name="Google Shape;551;p51"/>
          <p:cNvGrpSpPr/>
          <p:nvPr/>
        </p:nvGrpSpPr>
        <p:grpSpPr>
          <a:xfrm>
            <a:off x="6543675" y="4343400"/>
            <a:ext cx="2714775" cy="839694"/>
            <a:chOff x="6543675" y="4343400"/>
            <a:chExt cx="2714775" cy="839694"/>
          </a:xfrm>
        </p:grpSpPr>
        <p:sp>
          <p:nvSpPr>
            <p:cNvPr id="552" name="Google Shape;552;p5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59" name="Shape 559"/>
        <p:cNvGrpSpPr/>
        <p:nvPr/>
      </p:nvGrpSpPr>
      <p:grpSpPr>
        <a:xfrm>
          <a:off x="0" y="0"/>
          <a:ext cx="0" cy="0"/>
          <a:chOff x="0" y="0"/>
          <a:chExt cx="0" cy="0"/>
        </a:xfrm>
      </p:grpSpPr>
      <p:grpSp>
        <p:nvGrpSpPr>
          <p:cNvPr id="560" name="Google Shape;560;p52"/>
          <p:cNvGrpSpPr/>
          <p:nvPr/>
        </p:nvGrpSpPr>
        <p:grpSpPr>
          <a:xfrm>
            <a:off x="0" y="0"/>
            <a:ext cx="9144000" cy="5143500"/>
            <a:chOff x="0" y="0"/>
            <a:chExt cx="9144000" cy="5143500"/>
          </a:xfrm>
        </p:grpSpPr>
        <p:sp>
          <p:nvSpPr>
            <p:cNvPr id="561" name="Google Shape;561;p5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5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63" name="Google Shape;563;p52"/>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564" name="Google Shape;564;p52"/>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La encargada de una flotilla de taxis quiere calcular cuánto está obteniendo por los servicios prestados de su equipo. Se sabe que el “banderazo” vale $8.50 y el kilómetro recorrido vale $1.50.</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La flotilla recorrió estos kilómetros en 1 día: 20 , 20 , 11 , 16 , 11 , 19 , 4 , 21 , 14 , 8 , 21 , 21 , 6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11 , 21 , 8 , 6 , 24 , 4 , 30 , 14 , 29 , 12 , 5 , 10 , 30 , 20 , 16 , 10 , 20.</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¿Cómo harías un programa que te calcule el dinero recolectado?</a:t>
            </a:r>
            <a:endParaRPr sz="1400">
              <a:latin typeface="Poppins"/>
              <a:ea typeface="Poppins"/>
              <a:cs typeface="Poppins"/>
              <a:sym typeface="Poppins"/>
            </a:endParaRPr>
          </a:p>
        </p:txBody>
      </p:sp>
      <p:grpSp>
        <p:nvGrpSpPr>
          <p:cNvPr id="565" name="Google Shape;565;p52"/>
          <p:cNvGrpSpPr/>
          <p:nvPr/>
        </p:nvGrpSpPr>
        <p:grpSpPr>
          <a:xfrm>
            <a:off x="6543675" y="4343400"/>
            <a:ext cx="2714775" cy="839694"/>
            <a:chOff x="6543675" y="4343400"/>
            <a:chExt cx="2714775" cy="839694"/>
          </a:xfrm>
        </p:grpSpPr>
        <p:sp>
          <p:nvSpPr>
            <p:cNvPr id="566" name="Google Shape;566;p5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73" name="Shape 573"/>
        <p:cNvGrpSpPr/>
        <p:nvPr/>
      </p:nvGrpSpPr>
      <p:grpSpPr>
        <a:xfrm>
          <a:off x="0" y="0"/>
          <a:ext cx="0" cy="0"/>
          <a:chOff x="0" y="0"/>
          <a:chExt cx="0" cy="0"/>
        </a:xfrm>
      </p:grpSpPr>
      <p:grpSp>
        <p:nvGrpSpPr>
          <p:cNvPr id="574" name="Google Shape;574;p53"/>
          <p:cNvGrpSpPr/>
          <p:nvPr/>
        </p:nvGrpSpPr>
        <p:grpSpPr>
          <a:xfrm>
            <a:off x="0" y="0"/>
            <a:ext cx="9144000" cy="5143500"/>
            <a:chOff x="0" y="0"/>
            <a:chExt cx="9144000" cy="5143500"/>
          </a:xfrm>
        </p:grpSpPr>
        <p:sp>
          <p:nvSpPr>
            <p:cNvPr id="575" name="Google Shape;575;p5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5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77" name="Google Shape;577;p53"/>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578" name="Google Shape;578;p53"/>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Poppins"/>
                <a:ea typeface="Poppins"/>
                <a:cs typeface="Poppins"/>
                <a:sym typeface="Poppins"/>
              </a:rPr>
              <a:t>La encargada de una flotilla de taxis quiere calcular cuánto está obteniendo por los servicios prestados de su equipo. Se sabe que el “banderazo” vale $8.50 y el kilómetro recorrido vale $1.50.</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La flotilla recorrió estos kilómetros en 1 día: 20 , 20 , 11 , 16 , 11 , 19 , 4 , 21 , 14 , 8 , 21 , 21 , 6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11 , 21 , 8 , 6 , 24 , 4 , 30 , 14 , 29 , 12 , 5 , 10 , 30 , 20 , 16 , 10 , 20.</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¿Cómo harías un programa que te calcule el dinero recolectado?</a:t>
            </a:r>
            <a:endParaRPr sz="1400">
              <a:latin typeface="Poppins"/>
              <a:ea typeface="Poppins"/>
              <a:cs typeface="Poppins"/>
              <a:sym typeface="Poppins"/>
            </a:endParaRPr>
          </a:p>
        </p:txBody>
      </p:sp>
      <p:grpSp>
        <p:nvGrpSpPr>
          <p:cNvPr id="579" name="Google Shape;579;p53"/>
          <p:cNvGrpSpPr/>
          <p:nvPr/>
        </p:nvGrpSpPr>
        <p:grpSpPr>
          <a:xfrm>
            <a:off x="6543675" y="4343400"/>
            <a:ext cx="2714775" cy="839694"/>
            <a:chOff x="6543675" y="4343400"/>
            <a:chExt cx="2714775" cy="839694"/>
          </a:xfrm>
        </p:grpSpPr>
        <p:sp>
          <p:nvSpPr>
            <p:cNvPr id="580" name="Google Shape;580;p5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53"/>
          <p:cNvSpPr/>
          <p:nvPr/>
        </p:nvSpPr>
        <p:spPr>
          <a:xfrm>
            <a:off x="5795000" y="2600325"/>
            <a:ext cx="1034400" cy="219000"/>
          </a:xfrm>
          <a:prstGeom prst="rect">
            <a:avLst/>
          </a:prstGeom>
          <a:noFill/>
          <a:ln cap="flat" cmpd="sng" w="28575">
            <a:solidFill>
              <a:srgbClr val="FF5B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588" name="Shape 588"/>
        <p:cNvGrpSpPr/>
        <p:nvPr/>
      </p:nvGrpSpPr>
      <p:grpSpPr>
        <a:xfrm>
          <a:off x="0" y="0"/>
          <a:ext cx="0" cy="0"/>
          <a:chOff x="0" y="0"/>
          <a:chExt cx="0" cy="0"/>
        </a:xfrm>
      </p:grpSpPr>
      <p:grpSp>
        <p:nvGrpSpPr>
          <p:cNvPr id="589" name="Google Shape;589;p54"/>
          <p:cNvGrpSpPr/>
          <p:nvPr/>
        </p:nvGrpSpPr>
        <p:grpSpPr>
          <a:xfrm>
            <a:off x="0" y="0"/>
            <a:ext cx="9144000" cy="5143500"/>
            <a:chOff x="0" y="0"/>
            <a:chExt cx="9144000" cy="5143500"/>
          </a:xfrm>
        </p:grpSpPr>
        <p:sp>
          <p:nvSpPr>
            <p:cNvPr id="590" name="Google Shape;590;p54"/>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54"/>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592" name="Google Shape;592;p54"/>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593" name="Google Shape;593;p54"/>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p:txBody>
      </p:sp>
      <p:grpSp>
        <p:nvGrpSpPr>
          <p:cNvPr id="594" name="Google Shape;594;p54"/>
          <p:cNvGrpSpPr/>
          <p:nvPr/>
        </p:nvGrpSpPr>
        <p:grpSpPr>
          <a:xfrm>
            <a:off x="6543675" y="4343400"/>
            <a:ext cx="2714775" cy="839694"/>
            <a:chOff x="6543675" y="4343400"/>
            <a:chExt cx="2714775" cy="839694"/>
          </a:xfrm>
        </p:grpSpPr>
        <p:sp>
          <p:nvSpPr>
            <p:cNvPr id="595" name="Google Shape;595;p54"/>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02" name="Shape 602"/>
        <p:cNvGrpSpPr/>
        <p:nvPr/>
      </p:nvGrpSpPr>
      <p:grpSpPr>
        <a:xfrm>
          <a:off x="0" y="0"/>
          <a:ext cx="0" cy="0"/>
          <a:chOff x="0" y="0"/>
          <a:chExt cx="0" cy="0"/>
        </a:xfrm>
      </p:grpSpPr>
      <p:grpSp>
        <p:nvGrpSpPr>
          <p:cNvPr id="603" name="Google Shape;603;p55"/>
          <p:cNvGrpSpPr/>
          <p:nvPr/>
        </p:nvGrpSpPr>
        <p:grpSpPr>
          <a:xfrm>
            <a:off x="0" y="0"/>
            <a:ext cx="9144000" cy="5143500"/>
            <a:chOff x="0" y="0"/>
            <a:chExt cx="9144000" cy="5143500"/>
          </a:xfrm>
        </p:grpSpPr>
        <p:sp>
          <p:nvSpPr>
            <p:cNvPr id="604" name="Google Shape;604;p5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5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06" name="Google Shape;606;p55"/>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607" name="Google Shape;607;p55"/>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+ 11 x 1.50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+ 19 x 1.50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4 x 1.50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+ 21 x 1.50</a:t>
            </a:r>
            <a:endParaRPr sz="1400">
              <a:latin typeface="Consolas"/>
              <a:ea typeface="Consolas"/>
              <a:cs typeface="Consolas"/>
              <a:sym typeface="Consolas"/>
            </a:endParaRPr>
          </a:p>
        </p:txBody>
      </p:sp>
      <p:grpSp>
        <p:nvGrpSpPr>
          <p:cNvPr id="608" name="Google Shape;608;p55"/>
          <p:cNvGrpSpPr/>
          <p:nvPr/>
        </p:nvGrpSpPr>
        <p:grpSpPr>
          <a:xfrm>
            <a:off x="6543675" y="4343400"/>
            <a:ext cx="2714775" cy="839694"/>
            <a:chOff x="6543675" y="4343400"/>
            <a:chExt cx="2714775" cy="839694"/>
          </a:xfrm>
        </p:grpSpPr>
        <p:sp>
          <p:nvSpPr>
            <p:cNvPr id="609" name="Google Shape;609;p5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07" name="Shape 107"/>
        <p:cNvGrpSpPr/>
        <p:nvPr/>
      </p:nvGrpSpPr>
      <p:grpSpPr>
        <a:xfrm>
          <a:off x="0" y="0"/>
          <a:ext cx="0" cy="0"/>
          <a:chOff x="0" y="0"/>
          <a:chExt cx="0" cy="0"/>
        </a:xfrm>
      </p:grpSpPr>
      <p:sp>
        <p:nvSpPr>
          <p:cNvPr id="108" name="Google Shape;108;p20"/>
          <p:cNvSpPr/>
          <p:nvPr/>
        </p:nvSpPr>
        <p:spPr>
          <a:xfrm>
            <a:off x="-44725" y="-55900"/>
            <a:ext cx="9188725" cy="519940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0"/>
          <p:cNvPicPr preferRelativeResize="0"/>
          <p:nvPr/>
        </p:nvPicPr>
        <p:blipFill>
          <a:blip r:embed="rId3">
            <a:alphaModFix/>
          </a:blip>
          <a:stretch>
            <a:fillRect/>
          </a:stretch>
        </p:blipFill>
        <p:spPr>
          <a:xfrm>
            <a:off x="-22362" y="-27950"/>
            <a:ext cx="9144000" cy="5143500"/>
          </a:xfrm>
          <a:prstGeom prst="rect">
            <a:avLst/>
          </a:prstGeom>
          <a:noFill/>
          <a:ln>
            <a:noFill/>
          </a:ln>
        </p:spPr>
      </p:pic>
      <p:sp>
        <p:nvSpPr>
          <p:cNvPr id="110" name="Google Shape;110;p20"/>
          <p:cNvSpPr/>
          <p:nvPr/>
        </p:nvSpPr>
        <p:spPr>
          <a:xfrm>
            <a:off x="266700" y="876300"/>
            <a:ext cx="8503800" cy="41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 name="Google Shape;111;p20"/>
          <p:cNvPicPr preferRelativeResize="0"/>
          <p:nvPr/>
        </p:nvPicPr>
        <p:blipFill>
          <a:blip r:embed="rId4">
            <a:alphaModFix/>
          </a:blip>
          <a:stretch>
            <a:fillRect/>
          </a:stretch>
        </p:blipFill>
        <p:spPr>
          <a:xfrm>
            <a:off x="2299376" y="702940"/>
            <a:ext cx="8856303" cy="5143501"/>
          </a:xfrm>
          <a:prstGeom prst="rect">
            <a:avLst/>
          </a:prstGeom>
          <a:noFill/>
          <a:ln>
            <a:noFill/>
          </a:ln>
        </p:spPr>
      </p:pic>
      <p:sp>
        <p:nvSpPr>
          <p:cNvPr id="112" name="Google Shape;112;p20"/>
          <p:cNvSpPr txBox="1"/>
          <p:nvPr>
            <p:ph idx="4294967295" type="title"/>
          </p:nvPr>
        </p:nvSpPr>
        <p:spPr>
          <a:xfrm>
            <a:off x="715560" y="558150"/>
            <a:ext cx="3201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Estructura</a:t>
            </a:r>
            <a:endParaRPr b="1">
              <a:latin typeface="Poppins"/>
              <a:ea typeface="Poppins"/>
              <a:cs typeface="Poppins"/>
              <a:sym typeface="Poppins"/>
            </a:endParaRPr>
          </a:p>
        </p:txBody>
      </p:sp>
      <p:sp>
        <p:nvSpPr>
          <p:cNvPr id="113" name="Google Shape;113;p20"/>
          <p:cNvSpPr/>
          <p:nvPr/>
        </p:nvSpPr>
        <p:spPr>
          <a:xfrm>
            <a:off x="715560" y="403850"/>
            <a:ext cx="2050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Sobre el módulo…</a:t>
            </a:r>
            <a:endParaRPr sz="1100">
              <a:solidFill>
                <a:schemeClr val="dk2"/>
              </a:solidFill>
              <a:latin typeface="Poppins"/>
              <a:ea typeface="Poppins"/>
              <a:cs typeface="Poppins"/>
              <a:sym typeface="Poppins"/>
            </a:endParaRPr>
          </a:p>
        </p:txBody>
      </p:sp>
      <p:sp>
        <p:nvSpPr>
          <p:cNvPr id="114" name="Google Shape;114;p20"/>
          <p:cNvSpPr/>
          <p:nvPr/>
        </p:nvSpPr>
        <p:spPr>
          <a:xfrm>
            <a:off x="587500" y="4091981"/>
            <a:ext cx="230400" cy="230400"/>
          </a:xfrm>
          <a:prstGeom prst="ellipse">
            <a:avLst/>
          </a:prstGeom>
          <a:solidFill>
            <a:srgbClr val="F01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ph idx="4294967295" type="title"/>
          </p:nvPr>
        </p:nvSpPr>
        <p:spPr>
          <a:xfrm>
            <a:off x="861825" y="1621175"/>
            <a:ext cx="3360300" cy="306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18 y 20 de octubre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Álgebra Lineal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27 de octubre y 1 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Optimización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3 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Probabilidad</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19 de marzo</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Matemáticas Discretas con Python</a:t>
            </a:r>
            <a:endParaRPr sz="1400">
              <a:latin typeface="Poppins"/>
              <a:ea typeface="Poppins"/>
              <a:cs typeface="Poppins"/>
              <a:sym typeface="Poppins"/>
            </a:endParaRPr>
          </a:p>
        </p:txBody>
      </p:sp>
      <p:sp>
        <p:nvSpPr>
          <p:cNvPr id="116" name="Google Shape;116;p20"/>
          <p:cNvSpPr/>
          <p:nvPr/>
        </p:nvSpPr>
        <p:spPr>
          <a:xfrm>
            <a:off x="587500" y="3324906"/>
            <a:ext cx="230400" cy="230400"/>
          </a:xfrm>
          <a:prstGeom prst="ellipse">
            <a:avLst/>
          </a:prstGeom>
          <a:solidFill>
            <a:srgbClr val="1AA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587500" y="1790756"/>
            <a:ext cx="230400" cy="230400"/>
          </a:xfrm>
          <a:prstGeom prst="ellipse">
            <a:avLst/>
          </a:prstGeom>
          <a:solidFill>
            <a:srgbClr val="2286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587500" y="2557831"/>
            <a:ext cx="230400" cy="230400"/>
          </a:xfrm>
          <a:prstGeom prst="ellipse">
            <a:avLst/>
          </a:prstGeom>
          <a:solidFill>
            <a:srgbClr val="842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587500" y="3817625"/>
            <a:ext cx="35502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472550" y="3817625"/>
            <a:ext cx="28035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472550" y="3061425"/>
            <a:ext cx="2803500" cy="152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16" name="Shape 616"/>
        <p:cNvGrpSpPr/>
        <p:nvPr/>
      </p:nvGrpSpPr>
      <p:grpSpPr>
        <a:xfrm>
          <a:off x="0" y="0"/>
          <a:ext cx="0" cy="0"/>
          <a:chOff x="0" y="0"/>
          <a:chExt cx="0" cy="0"/>
        </a:xfrm>
      </p:grpSpPr>
      <p:grpSp>
        <p:nvGrpSpPr>
          <p:cNvPr id="617" name="Google Shape;617;p56"/>
          <p:cNvGrpSpPr/>
          <p:nvPr/>
        </p:nvGrpSpPr>
        <p:grpSpPr>
          <a:xfrm>
            <a:off x="0" y="0"/>
            <a:ext cx="9144000" cy="5143500"/>
            <a:chOff x="0" y="0"/>
            <a:chExt cx="9144000" cy="5143500"/>
          </a:xfrm>
        </p:grpSpPr>
        <p:sp>
          <p:nvSpPr>
            <p:cNvPr id="618" name="Google Shape;618;p5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9" name="Google Shape;619;p5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20" name="Google Shape;620;p56"/>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621" name="Google Shape;621;p56"/>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+ 11 x 1.50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+ 19 x 1.50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4 x 1.50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+ 21 x 1.50 =</a:t>
            </a:r>
            <a:endParaRPr sz="1400">
              <a:latin typeface="Consolas"/>
              <a:ea typeface="Consolas"/>
              <a:cs typeface="Consolas"/>
              <a:sym typeface="Consolas"/>
            </a:endParaRPr>
          </a:p>
        </p:txBody>
      </p:sp>
      <p:grpSp>
        <p:nvGrpSpPr>
          <p:cNvPr id="622" name="Google Shape;622;p56"/>
          <p:cNvGrpSpPr/>
          <p:nvPr/>
        </p:nvGrpSpPr>
        <p:grpSpPr>
          <a:xfrm>
            <a:off x="6543675" y="4343400"/>
            <a:ext cx="2714775" cy="839694"/>
            <a:chOff x="6543675" y="4343400"/>
            <a:chExt cx="2714775" cy="839694"/>
          </a:xfrm>
        </p:grpSpPr>
        <p:sp>
          <p:nvSpPr>
            <p:cNvPr id="623" name="Google Shape;623;p56"/>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30" name="Shape 630"/>
        <p:cNvGrpSpPr/>
        <p:nvPr/>
      </p:nvGrpSpPr>
      <p:grpSpPr>
        <a:xfrm>
          <a:off x="0" y="0"/>
          <a:ext cx="0" cy="0"/>
          <a:chOff x="0" y="0"/>
          <a:chExt cx="0" cy="0"/>
        </a:xfrm>
      </p:grpSpPr>
      <p:grpSp>
        <p:nvGrpSpPr>
          <p:cNvPr id="631" name="Google Shape;631;p57"/>
          <p:cNvGrpSpPr/>
          <p:nvPr/>
        </p:nvGrpSpPr>
        <p:grpSpPr>
          <a:xfrm>
            <a:off x="0" y="0"/>
            <a:ext cx="9144000" cy="5143500"/>
            <a:chOff x="0" y="0"/>
            <a:chExt cx="9144000" cy="5143500"/>
          </a:xfrm>
        </p:grpSpPr>
        <p:sp>
          <p:nvSpPr>
            <p:cNvPr id="632" name="Google Shape;632;p57"/>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57"/>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34" name="Google Shape;634;p57"/>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635" name="Google Shape;635;p57"/>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+ 11 x 1.50 = 25.00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+ 19 x 1.50 = 37.00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4 x 1.50 = 14.50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+ 21 x 1.50 = 40.00</a:t>
            </a:r>
            <a:endParaRPr sz="1400">
              <a:latin typeface="Consolas"/>
              <a:ea typeface="Consolas"/>
              <a:cs typeface="Consolas"/>
              <a:sym typeface="Consolas"/>
            </a:endParaRPr>
          </a:p>
        </p:txBody>
      </p:sp>
      <p:grpSp>
        <p:nvGrpSpPr>
          <p:cNvPr id="636" name="Google Shape;636;p57"/>
          <p:cNvGrpSpPr/>
          <p:nvPr/>
        </p:nvGrpSpPr>
        <p:grpSpPr>
          <a:xfrm>
            <a:off x="6543675" y="4343400"/>
            <a:ext cx="2714775" cy="839694"/>
            <a:chOff x="6543675" y="4343400"/>
            <a:chExt cx="2714775" cy="839694"/>
          </a:xfrm>
        </p:grpSpPr>
        <p:sp>
          <p:nvSpPr>
            <p:cNvPr id="637" name="Google Shape;637;p57"/>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7"/>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7"/>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44" name="Shape 644"/>
        <p:cNvGrpSpPr/>
        <p:nvPr/>
      </p:nvGrpSpPr>
      <p:grpSpPr>
        <a:xfrm>
          <a:off x="0" y="0"/>
          <a:ext cx="0" cy="0"/>
          <a:chOff x="0" y="0"/>
          <a:chExt cx="0" cy="0"/>
        </a:xfrm>
      </p:grpSpPr>
      <p:grpSp>
        <p:nvGrpSpPr>
          <p:cNvPr id="645" name="Google Shape;645;p58"/>
          <p:cNvGrpSpPr/>
          <p:nvPr/>
        </p:nvGrpSpPr>
        <p:grpSpPr>
          <a:xfrm>
            <a:off x="0" y="0"/>
            <a:ext cx="9144000" cy="5143500"/>
            <a:chOff x="0" y="0"/>
            <a:chExt cx="9144000" cy="5143500"/>
          </a:xfrm>
        </p:grpSpPr>
        <p:sp>
          <p:nvSpPr>
            <p:cNvPr id="646" name="Google Shape;646;p58"/>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58"/>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48" name="Google Shape;648;p58"/>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649" name="Google Shape;649;p58"/>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+ 11 x 1.50 = 25.00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+ 19 x 1.50 = 37.00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4 x 1.50 = 14.50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+ 21 x 1.50 = 40.00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           Total: 116.50</a:t>
            </a:r>
            <a:endParaRPr sz="1400">
              <a:latin typeface="Consolas"/>
              <a:ea typeface="Consolas"/>
              <a:cs typeface="Consolas"/>
              <a:sym typeface="Consolas"/>
            </a:endParaRPr>
          </a:p>
        </p:txBody>
      </p:sp>
      <p:grpSp>
        <p:nvGrpSpPr>
          <p:cNvPr id="650" name="Google Shape;650;p58"/>
          <p:cNvGrpSpPr/>
          <p:nvPr/>
        </p:nvGrpSpPr>
        <p:grpSpPr>
          <a:xfrm>
            <a:off x="6543675" y="4343400"/>
            <a:ext cx="2714775" cy="839694"/>
            <a:chOff x="6543675" y="4343400"/>
            <a:chExt cx="2714775" cy="839694"/>
          </a:xfrm>
        </p:grpSpPr>
        <p:sp>
          <p:nvSpPr>
            <p:cNvPr id="651" name="Google Shape;651;p58"/>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8"/>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8"/>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8"/>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58" name="Shape 658"/>
        <p:cNvGrpSpPr/>
        <p:nvPr/>
      </p:nvGrpSpPr>
      <p:grpSpPr>
        <a:xfrm>
          <a:off x="0" y="0"/>
          <a:ext cx="0" cy="0"/>
          <a:chOff x="0" y="0"/>
          <a:chExt cx="0" cy="0"/>
        </a:xfrm>
      </p:grpSpPr>
      <p:grpSp>
        <p:nvGrpSpPr>
          <p:cNvPr id="659" name="Google Shape;659;p59"/>
          <p:cNvGrpSpPr/>
          <p:nvPr/>
        </p:nvGrpSpPr>
        <p:grpSpPr>
          <a:xfrm>
            <a:off x="0" y="0"/>
            <a:ext cx="9144000" cy="5143500"/>
            <a:chOff x="0" y="0"/>
            <a:chExt cx="9144000" cy="5143500"/>
          </a:xfrm>
        </p:grpSpPr>
        <p:sp>
          <p:nvSpPr>
            <p:cNvPr id="660" name="Google Shape;660;p59"/>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59"/>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62" name="Google Shape;662;p59"/>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663" name="Google Shape;663;p59"/>
          <p:cNvSpPr txBox="1"/>
          <p:nvPr>
            <p:ph idx="4294967295" type="title"/>
          </p:nvPr>
        </p:nvSpPr>
        <p:spPr>
          <a:xfrm>
            <a:off x="5766375" y="1211575"/>
            <a:ext cx="27147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+ 11 x 1.50 = 25.00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+ 19 x 1.50 = 37.00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4 x 1.50 = 14.50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+ 21 x 1.50 = 40.00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           Total: 116.50</a:t>
            </a:r>
            <a:endParaRPr sz="1400">
              <a:latin typeface="Consolas"/>
              <a:ea typeface="Consolas"/>
              <a:cs typeface="Consolas"/>
              <a:sym typeface="Consolas"/>
            </a:endParaRPr>
          </a:p>
        </p:txBody>
      </p:sp>
      <p:grpSp>
        <p:nvGrpSpPr>
          <p:cNvPr id="664" name="Google Shape;664;p59"/>
          <p:cNvGrpSpPr/>
          <p:nvPr/>
        </p:nvGrpSpPr>
        <p:grpSpPr>
          <a:xfrm>
            <a:off x="6543675" y="4343400"/>
            <a:ext cx="2714775" cy="839694"/>
            <a:chOff x="6543675" y="4343400"/>
            <a:chExt cx="2714775" cy="839694"/>
          </a:xfrm>
        </p:grpSpPr>
        <p:sp>
          <p:nvSpPr>
            <p:cNvPr id="665" name="Google Shape;665;p59"/>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9"/>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9"/>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9"/>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59"/>
          <p:cNvSpPr txBox="1"/>
          <p:nvPr>
            <p:ph idx="4294967295" type="title"/>
          </p:nvPr>
        </p:nvSpPr>
        <p:spPr>
          <a:xfrm>
            <a:off x="715550" y="1211575"/>
            <a:ext cx="4456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73" name="Shape 673"/>
        <p:cNvGrpSpPr/>
        <p:nvPr/>
      </p:nvGrpSpPr>
      <p:grpSpPr>
        <a:xfrm>
          <a:off x="0" y="0"/>
          <a:ext cx="0" cy="0"/>
          <a:chOff x="0" y="0"/>
          <a:chExt cx="0" cy="0"/>
        </a:xfrm>
      </p:grpSpPr>
      <p:grpSp>
        <p:nvGrpSpPr>
          <p:cNvPr id="674" name="Google Shape;674;p60"/>
          <p:cNvGrpSpPr/>
          <p:nvPr/>
        </p:nvGrpSpPr>
        <p:grpSpPr>
          <a:xfrm>
            <a:off x="0" y="0"/>
            <a:ext cx="9144000" cy="5143500"/>
            <a:chOff x="0" y="0"/>
            <a:chExt cx="9144000" cy="5143500"/>
          </a:xfrm>
        </p:grpSpPr>
        <p:sp>
          <p:nvSpPr>
            <p:cNvPr id="675" name="Google Shape;675;p60"/>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6" name="Google Shape;676;p60"/>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77" name="Google Shape;677;p60"/>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678" name="Google Shape;678;p60"/>
          <p:cNvSpPr txBox="1"/>
          <p:nvPr>
            <p:ph idx="4294967295" type="title"/>
          </p:nvPr>
        </p:nvSpPr>
        <p:spPr>
          <a:xfrm>
            <a:off x="5766375" y="1211575"/>
            <a:ext cx="27147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+ 11 x 1.50 = 25.00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+ 19 x 1.50 = 37.00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4 x 1.50 = 14.50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+ 21 x 1.50 = 40.00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           Total: 116.50</a:t>
            </a:r>
            <a:endParaRPr sz="1400">
              <a:latin typeface="Consolas"/>
              <a:ea typeface="Consolas"/>
              <a:cs typeface="Consolas"/>
              <a:sym typeface="Consolas"/>
            </a:endParaRPr>
          </a:p>
        </p:txBody>
      </p:sp>
      <p:grpSp>
        <p:nvGrpSpPr>
          <p:cNvPr id="679" name="Google Shape;679;p60"/>
          <p:cNvGrpSpPr/>
          <p:nvPr/>
        </p:nvGrpSpPr>
        <p:grpSpPr>
          <a:xfrm>
            <a:off x="6543675" y="4343400"/>
            <a:ext cx="2714775" cy="839694"/>
            <a:chOff x="6543675" y="4343400"/>
            <a:chExt cx="2714775" cy="839694"/>
          </a:xfrm>
        </p:grpSpPr>
        <p:sp>
          <p:nvSpPr>
            <p:cNvPr id="680" name="Google Shape;680;p60"/>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0"/>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0"/>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0"/>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60"/>
          <p:cNvSpPr txBox="1"/>
          <p:nvPr>
            <p:ph idx="4294967295" type="title"/>
          </p:nvPr>
        </p:nvSpPr>
        <p:spPr>
          <a:xfrm>
            <a:off x="715550" y="1211575"/>
            <a:ext cx="4456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1 11</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1 19        8.50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1  4        1.50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1 21</a:t>
            </a:r>
            <a:endParaRPr sz="1400">
              <a:latin typeface="Consolas"/>
              <a:ea typeface="Consolas"/>
              <a:cs typeface="Consolas"/>
              <a:sym typeface="Consolas"/>
            </a:endParaRPr>
          </a:p>
        </p:txBody>
      </p:sp>
      <p:sp>
        <p:nvSpPr>
          <p:cNvPr id="685" name="Google Shape;685;p60"/>
          <p:cNvSpPr/>
          <p:nvPr/>
        </p:nvSpPr>
        <p:spPr>
          <a:xfrm>
            <a:off x="1933575" y="1590675"/>
            <a:ext cx="66600" cy="6192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0"/>
          <p:cNvSpPr/>
          <p:nvPr/>
        </p:nvSpPr>
        <p:spPr>
          <a:xfrm flipH="1">
            <a:off x="2371725" y="1590675"/>
            <a:ext cx="66600" cy="6192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0"/>
          <p:cNvSpPr/>
          <p:nvPr/>
        </p:nvSpPr>
        <p:spPr>
          <a:xfrm>
            <a:off x="744125" y="1276350"/>
            <a:ext cx="66600" cy="12384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0"/>
          <p:cNvSpPr/>
          <p:nvPr/>
        </p:nvSpPr>
        <p:spPr>
          <a:xfrm flipH="1">
            <a:off x="1182275" y="1276350"/>
            <a:ext cx="66600" cy="12384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0"/>
          <p:cNvSpPr/>
          <p:nvPr/>
        </p:nvSpPr>
        <p:spPr>
          <a:xfrm>
            <a:off x="238125" y="981075"/>
            <a:ext cx="1447800" cy="21813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693" name="Shape 693"/>
        <p:cNvGrpSpPr/>
        <p:nvPr/>
      </p:nvGrpSpPr>
      <p:grpSpPr>
        <a:xfrm>
          <a:off x="0" y="0"/>
          <a:ext cx="0" cy="0"/>
          <a:chOff x="0" y="0"/>
          <a:chExt cx="0" cy="0"/>
        </a:xfrm>
      </p:grpSpPr>
      <p:grpSp>
        <p:nvGrpSpPr>
          <p:cNvPr id="694" name="Google Shape;694;p61"/>
          <p:cNvGrpSpPr/>
          <p:nvPr/>
        </p:nvGrpSpPr>
        <p:grpSpPr>
          <a:xfrm>
            <a:off x="0" y="0"/>
            <a:ext cx="9144000" cy="5143500"/>
            <a:chOff x="0" y="0"/>
            <a:chExt cx="9144000" cy="5143500"/>
          </a:xfrm>
        </p:grpSpPr>
        <p:sp>
          <p:nvSpPr>
            <p:cNvPr id="695" name="Google Shape;695;p61"/>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61"/>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697" name="Google Shape;697;p61"/>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698" name="Google Shape;698;p61"/>
          <p:cNvSpPr txBox="1"/>
          <p:nvPr>
            <p:ph idx="4294967295" type="title"/>
          </p:nvPr>
        </p:nvSpPr>
        <p:spPr>
          <a:xfrm>
            <a:off x="5766375" y="1211575"/>
            <a:ext cx="27147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+ 11 x 1.50 = 25.00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+ 19 x 1.50 = 37.00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4 x 1.50 = 14.50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+ 21 x 1.50 = 40.00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           Total: 116.50</a:t>
            </a:r>
            <a:endParaRPr sz="1400">
              <a:latin typeface="Consolas"/>
              <a:ea typeface="Consolas"/>
              <a:cs typeface="Consolas"/>
              <a:sym typeface="Consolas"/>
            </a:endParaRPr>
          </a:p>
        </p:txBody>
      </p:sp>
      <p:grpSp>
        <p:nvGrpSpPr>
          <p:cNvPr id="699" name="Google Shape;699;p61"/>
          <p:cNvGrpSpPr/>
          <p:nvPr/>
        </p:nvGrpSpPr>
        <p:grpSpPr>
          <a:xfrm>
            <a:off x="6543675" y="4343400"/>
            <a:ext cx="2714775" cy="839694"/>
            <a:chOff x="6543675" y="4343400"/>
            <a:chExt cx="2714775" cy="839694"/>
          </a:xfrm>
        </p:grpSpPr>
        <p:sp>
          <p:nvSpPr>
            <p:cNvPr id="700" name="Google Shape;700;p61"/>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1"/>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1"/>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1"/>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61"/>
          <p:cNvSpPr txBox="1"/>
          <p:nvPr>
            <p:ph idx="4294967295" type="title"/>
          </p:nvPr>
        </p:nvSpPr>
        <p:spPr>
          <a:xfrm>
            <a:off x="715550" y="1211575"/>
            <a:ext cx="4456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1 11</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1 19        8.50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1  4        1.50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1 21</a:t>
            </a:r>
            <a:endParaRPr sz="1400">
              <a:latin typeface="Consolas"/>
              <a:ea typeface="Consolas"/>
              <a:cs typeface="Consolas"/>
              <a:sym typeface="Consolas"/>
            </a:endParaRPr>
          </a:p>
        </p:txBody>
      </p:sp>
      <p:sp>
        <p:nvSpPr>
          <p:cNvPr id="705" name="Google Shape;705;p61"/>
          <p:cNvSpPr/>
          <p:nvPr/>
        </p:nvSpPr>
        <p:spPr>
          <a:xfrm>
            <a:off x="1933575" y="1590675"/>
            <a:ext cx="66600" cy="6192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1"/>
          <p:cNvSpPr/>
          <p:nvPr/>
        </p:nvSpPr>
        <p:spPr>
          <a:xfrm flipH="1">
            <a:off x="2371725" y="1590675"/>
            <a:ext cx="66600" cy="6192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1"/>
          <p:cNvSpPr/>
          <p:nvPr/>
        </p:nvSpPr>
        <p:spPr>
          <a:xfrm>
            <a:off x="744125" y="1276350"/>
            <a:ext cx="66600" cy="12384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1"/>
          <p:cNvSpPr/>
          <p:nvPr/>
        </p:nvSpPr>
        <p:spPr>
          <a:xfrm flipH="1">
            <a:off x="1182275" y="1276350"/>
            <a:ext cx="66600" cy="12384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1"/>
          <p:cNvSpPr txBox="1"/>
          <p:nvPr>
            <p:ph idx="4294967295" type="title"/>
          </p:nvPr>
        </p:nvSpPr>
        <p:spPr>
          <a:xfrm>
            <a:off x="5363750" y="1859275"/>
            <a:ext cx="488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solidFill>
                  <a:srgbClr val="1BBC9B"/>
                </a:solidFill>
                <a:latin typeface="Consolas"/>
                <a:ea typeface="Consolas"/>
                <a:cs typeface="Consolas"/>
                <a:sym typeface="Consolas"/>
              </a:rPr>
              <a:t>1 x</a:t>
            </a:r>
            <a:endParaRPr sz="1400">
              <a:solidFill>
                <a:srgbClr val="1BBC9B"/>
              </a:solidFill>
              <a:latin typeface="Consolas"/>
              <a:ea typeface="Consolas"/>
              <a:cs typeface="Consolas"/>
              <a:sym typeface="Consolas"/>
            </a:endParaRPr>
          </a:p>
          <a:p>
            <a:pPr indent="0" lvl="0" marL="0" rtl="0" algn="l">
              <a:lnSpc>
                <a:spcPct val="150000"/>
              </a:lnSpc>
              <a:spcBef>
                <a:spcPts val="0"/>
              </a:spcBef>
              <a:spcAft>
                <a:spcPts val="0"/>
              </a:spcAft>
              <a:buNone/>
            </a:pPr>
            <a:r>
              <a:rPr lang="es" sz="1400">
                <a:solidFill>
                  <a:srgbClr val="1BBC9B"/>
                </a:solidFill>
                <a:latin typeface="Consolas"/>
                <a:ea typeface="Consolas"/>
                <a:cs typeface="Consolas"/>
                <a:sym typeface="Consolas"/>
              </a:rPr>
              <a:t>1 x</a:t>
            </a:r>
            <a:endParaRPr sz="1400">
              <a:solidFill>
                <a:srgbClr val="1BBC9B"/>
              </a:solidFill>
              <a:latin typeface="Consolas"/>
              <a:ea typeface="Consolas"/>
              <a:cs typeface="Consolas"/>
              <a:sym typeface="Consolas"/>
            </a:endParaRPr>
          </a:p>
          <a:p>
            <a:pPr indent="0" lvl="0" marL="0" rtl="0" algn="l">
              <a:lnSpc>
                <a:spcPct val="150000"/>
              </a:lnSpc>
              <a:spcBef>
                <a:spcPts val="0"/>
              </a:spcBef>
              <a:spcAft>
                <a:spcPts val="0"/>
              </a:spcAft>
              <a:buNone/>
            </a:pPr>
            <a:r>
              <a:rPr lang="es" sz="1400">
                <a:solidFill>
                  <a:srgbClr val="1BBC9B"/>
                </a:solidFill>
                <a:latin typeface="Consolas"/>
                <a:ea typeface="Consolas"/>
                <a:cs typeface="Consolas"/>
                <a:sym typeface="Consolas"/>
              </a:rPr>
              <a:t>1 x</a:t>
            </a:r>
            <a:endParaRPr sz="1400">
              <a:solidFill>
                <a:srgbClr val="1BBC9B"/>
              </a:solidFill>
              <a:latin typeface="Consolas"/>
              <a:ea typeface="Consolas"/>
              <a:cs typeface="Consolas"/>
              <a:sym typeface="Consolas"/>
            </a:endParaRPr>
          </a:p>
          <a:p>
            <a:pPr indent="0" lvl="0" marL="0" rtl="0" algn="l">
              <a:lnSpc>
                <a:spcPct val="150000"/>
              </a:lnSpc>
              <a:spcBef>
                <a:spcPts val="0"/>
              </a:spcBef>
              <a:spcAft>
                <a:spcPts val="0"/>
              </a:spcAft>
              <a:buNone/>
            </a:pPr>
            <a:r>
              <a:rPr lang="es" sz="1400">
                <a:solidFill>
                  <a:srgbClr val="1BBC9B"/>
                </a:solidFill>
                <a:latin typeface="Consolas"/>
                <a:ea typeface="Consolas"/>
                <a:cs typeface="Consolas"/>
                <a:sym typeface="Consolas"/>
              </a:rPr>
              <a:t>1 x</a:t>
            </a:r>
            <a:endParaRPr sz="1400">
              <a:solidFill>
                <a:srgbClr val="1BBC9B"/>
              </a:solidFill>
              <a:latin typeface="Consolas"/>
              <a:ea typeface="Consolas"/>
              <a:cs typeface="Consolas"/>
              <a:sym typeface="Consolas"/>
            </a:endParaRPr>
          </a:p>
        </p:txBody>
      </p:sp>
      <p:sp>
        <p:nvSpPr>
          <p:cNvPr id="710" name="Google Shape;710;p61"/>
          <p:cNvSpPr/>
          <p:nvPr/>
        </p:nvSpPr>
        <p:spPr>
          <a:xfrm>
            <a:off x="238125" y="981075"/>
            <a:ext cx="1447800" cy="21813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14" name="Shape 714"/>
        <p:cNvGrpSpPr/>
        <p:nvPr/>
      </p:nvGrpSpPr>
      <p:grpSpPr>
        <a:xfrm>
          <a:off x="0" y="0"/>
          <a:ext cx="0" cy="0"/>
          <a:chOff x="0" y="0"/>
          <a:chExt cx="0" cy="0"/>
        </a:xfrm>
      </p:grpSpPr>
      <p:grpSp>
        <p:nvGrpSpPr>
          <p:cNvPr id="715" name="Google Shape;715;p62"/>
          <p:cNvGrpSpPr/>
          <p:nvPr/>
        </p:nvGrpSpPr>
        <p:grpSpPr>
          <a:xfrm>
            <a:off x="0" y="0"/>
            <a:ext cx="9144000" cy="5143500"/>
            <a:chOff x="0" y="0"/>
            <a:chExt cx="9144000" cy="5143500"/>
          </a:xfrm>
        </p:grpSpPr>
        <p:sp>
          <p:nvSpPr>
            <p:cNvPr id="716" name="Google Shape;716;p62"/>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62"/>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18" name="Google Shape;718;p62"/>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719" name="Google Shape;719;p62"/>
          <p:cNvSpPr txBox="1"/>
          <p:nvPr>
            <p:ph idx="4294967295" type="title"/>
          </p:nvPr>
        </p:nvSpPr>
        <p:spPr>
          <a:xfrm>
            <a:off x="5766375" y="1211575"/>
            <a:ext cx="27147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+ 11 x 1.50 = 25.00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+ 19 x 1.50 = 37.00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4 x 1.50 = 14.50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+ 21 x 1.50 = 40.00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           Total: 116.50</a:t>
            </a:r>
            <a:endParaRPr sz="1400">
              <a:latin typeface="Consolas"/>
              <a:ea typeface="Consolas"/>
              <a:cs typeface="Consolas"/>
              <a:sym typeface="Consolas"/>
            </a:endParaRPr>
          </a:p>
        </p:txBody>
      </p:sp>
      <p:grpSp>
        <p:nvGrpSpPr>
          <p:cNvPr id="720" name="Google Shape;720;p62"/>
          <p:cNvGrpSpPr/>
          <p:nvPr/>
        </p:nvGrpSpPr>
        <p:grpSpPr>
          <a:xfrm>
            <a:off x="6543675" y="4343400"/>
            <a:ext cx="2714775" cy="839694"/>
            <a:chOff x="6543675" y="4343400"/>
            <a:chExt cx="2714775" cy="839694"/>
          </a:xfrm>
        </p:grpSpPr>
        <p:sp>
          <p:nvSpPr>
            <p:cNvPr id="721" name="Google Shape;721;p62"/>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2"/>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2"/>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2"/>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62"/>
          <p:cNvSpPr txBox="1"/>
          <p:nvPr>
            <p:ph idx="4294967295" type="title"/>
          </p:nvPr>
        </p:nvSpPr>
        <p:spPr>
          <a:xfrm>
            <a:off x="715550" y="1211575"/>
            <a:ext cx="4456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1 11</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1 19        8.50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1  4        1.50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1 21</a:t>
            </a:r>
            <a:endParaRPr sz="1400">
              <a:latin typeface="Consolas"/>
              <a:ea typeface="Consolas"/>
              <a:cs typeface="Consolas"/>
              <a:sym typeface="Consolas"/>
            </a:endParaRPr>
          </a:p>
        </p:txBody>
      </p:sp>
      <p:sp>
        <p:nvSpPr>
          <p:cNvPr id="726" name="Google Shape;726;p62"/>
          <p:cNvSpPr/>
          <p:nvPr/>
        </p:nvSpPr>
        <p:spPr>
          <a:xfrm>
            <a:off x="1933575" y="1590675"/>
            <a:ext cx="66600" cy="6192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2"/>
          <p:cNvSpPr/>
          <p:nvPr/>
        </p:nvSpPr>
        <p:spPr>
          <a:xfrm flipH="1">
            <a:off x="2371725" y="1590675"/>
            <a:ext cx="66600" cy="6192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2"/>
          <p:cNvSpPr/>
          <p:nvPr/>
        </p:nvSpPr>
        <p:spPr>
          <a:xfrm>
            <a:off x="744125" y="1276350"/>
            <a:ext cx="66600" cy="12384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2"/>
          <p:cNvSpPr/>
          <p:nvPr/>
        </p:nvSpPr>
        <p:spPr>
          <a:xfrm flipH="1">
            <a:off x="1182275" y="1276350"/>
            <a:ext cx="66600" cy="12384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2"/>
          <p:cNvSpPr txBox="1"/>
          <p:nvPr>
            <p:ph idx="4294967295" type="title"/>
          </p:nvPr>
        </p:nvSpPr>
        <p:spPr>
          <a:xfrm>
            <a:off x="5363750" y="1859275"/>
            <a:ext cx="4884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solidFill>
                  <a:srgbClr val="1BBC9B"/>
                </a:solidFill>
                <a:latin typeface="Consolas"/>
                <a:ea typeface="Consolas"/>
                <a:cs typeface="Consolas"/>
                <a:sym typeface="Consolas"/>
              </a:rPr>
              <a:t>1 x</a:t>
            </a:r>
            <a:endParaRPr sz="1400">
              <a:solidFill>
                <a:srgbClr val="1BBC9B"/>
              </a:solidFill>
              <a:latin typeface="Consolas"/>
              <a:ea typeface="Consolas"/>
              <a:cs typeface="Consolas"/>
              <a:sym typeface="Consolas"/>
            </a:endParaRPr>
          </a:p>
          <a:p>
            <a:pPr indent="0" lvl="0" marL="0" rtl="0" algn="l">
              <a:lnSpc>
                <a:spcPct val="150000"/>
              </a:lnSpc>
              <a:spcBef>
                <a:spcPts val="0"/>
              </a:spcBef>
              <a:spcAft>
                <a:spcPts val="0"/>
              </a:spcAft>
              <a:buNone/>
            </a:pPr>
            <a:r>
              <a:rPr lang="es" sz="1400">
                <a:solidFill>
                  <a:srgbClr val="1BBC9B"/>
                </a:solidFill>
                <a:latin typeface="Consolas"/>
                <a:ea typeface="Consolas"/>
                <a:cs typeface="Consolas"/>
                <a:sym typeface="Consolas"/>
              </a:rPr>
              <a:t>1 x</a:t>
            </a:r>
            <a:endParaRPr sz="1400">
              <a:solidFill>
                <a:srgbClr val="1BBC9B"/>
              </a:solidFill>
              <a:latin typeface="Consolas"/>
              <a:ea typeface="Consolas"/>
              <a:cs typeface="Consolas"/>
              <a:sym typeface="Consolas"/>
            </a:endParaRPr>
          </a:p>
          <a:p>
            <a:pPr indent="0" lvl="0" marL="0" rtl="0" algn="l">
              <a:lnSpc>
                <a:spcPct val="150000"/>
              </a:lnSpc>
              <a:spcBef>
                <a:spcPts val="0"/>
              </a:spcBef>
              <a:spcAft>
                <a:spcPts val="0"/>
              </a:spcAft>
              <a:buNone/>
            </a:pPr>
            <a:r>
              <a:rPr lang="es" sz="1400">
                <a:solidFill>
                  <a:srgbClr val="1BBC9B"/>
                </a:solidFill>
                <a:latin typeface="Consolas"/>
                <a:ea typeface="Consolas"/>
                <a:cs typeface="Consolas"/>
                <a:sym typeface="Consolas"/>
              </a:rPr>
              <a:t>1 x</a:t>
            </a:r>
            <a:endParaRPr sz="1400">
              <a:solidFill>
                <a:srgbClr val="1BBC9B"/>
              </a:solidFill>
              <a:latin typeface="Consolas"/>
              <a:ea typeface="Consolas"/>
              <a:cs typeface="Consolas"/>
              <a:sym typeface="Consolas"/>
            </a:endParaRPr>
          </a:p>
          <a:p>
            <a:pPr indent="0" lvl="0" marL="0" rtl="0" algn="l">
              <a:lnSpc>
                <a:spcPct val="150000"/>
              </a:lnSpc>
              <a:spcBef>
                <a:spcPts val="0"/>
              </a:spcBef>
              <a:spcAft>
                <a:spcPts val="0"/>
              </a:spcAft>
              <a:buNone/>
            </a:pPr>
            <a:r>
              <a:rPr lang="es" sz="1400">
                <a:solidFill>
                  <a:srgbClr val="1BBC9B"/>
                </a:solidFill>
                <a:latin typeface="Consolas"/>
                <a:ea typeface="Consolas"/>
                <a:cs typeface="Consolas"/>
                <a:sym typeface="Consolas"/>
              </a:rPr>
              <a:t>1 x</a:t>
            </a:r>
            <a:endParaRPr sz="1400">
              <a:solidFill>
                <a:srgbClr val="1BBC9B"/>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734" name="Shape 734"/>
        <p:cNvGrpSpPr/>
        <p:nvPr/>
      </p:nvGrpSpPr>
      <p:grpSpPr>
        <a:xfrm>
          <a:off x="0" y="0"/>
          <a:ext cx="0" cy="0"/>
          <a:chOff x="0" y="0"/>
          <a:chExt cx="0" cy="0"/>
        </a:xfrm>
      </p:grpSpPr>
      <p:grpSp>
        <p:nvGrpSpPr>
          <p:cNvPr id="735" name="Google Shape;735;p63"/>
          <p:cNvGrpSpPr/>
          <p:nvPr/>
        </p:nvGrpSpPr>
        <p:grpSpPr>
          <a:xfrm>
            <a:off x="0" y="0"/>
            <a:ext cx="9144000" cy="5143500"/>
            <a:chOff x="0" y="0"/>
            <a:chExt cx="9144000" cy="5143500"/>
          </a:xfrm>
        </p:grpSpPr>
        <p:sp>
          <p:nvSpPr>
            <p:cNvPr id="736" name="Google Shape;736;p6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6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738" name="Google Shape;738;p63"/>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Caso: Taxistas</a:t>
            </a:r>
            <a:endParaRPr b="1">
              <a:latin typeface="Poppins"/>
              <a:ea typeface="Poppins"/>
              <a:cs typeface="Poppins"/>
              <a:sym typeface="Poppins"/>
            </a:endParaRPr>
          </a:p>
        </p:txBody>
      </p:sp>
      <p:sp>
        <p:nvSpPr>
          <p:cNvPr id="739" name="Google Shape;739;p63"/>
          <p:cNvSpPr txBox="1"/>
          <p:nvPr>
            <p:ph idx="4294967295" type="title"/>
          </p:nvPr>
        </p:nvSpPr>
        <p:spPr>
          <a:xfrm>
            <a:off x="5766375" y="1211575"/>
            <a:ext cx="27147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8.50 +  k x 1.50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+ 11 x 1.50 = 25.00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+ 19 x 1.50 = 37.00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4 x 1.50 = 14.50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8.50 + 21 x 1.50 = 40.00</a:t>
            </a:r>
            <a:endParaRPr sz="1400">
              <a:latin typeface="Consolas"/>
              <a:ea typeface="Consolas"/>
              <a:cs typeface="Consolas"/>
              <a:sym typeface="Consolas"/>
            </a:endParaRPr>
          </a:p>
          <a:p>
            <a:pPr indent="0" lvl="0" marL="0" rtl="0" algn="l">
              <a:lnSpc>
                <a:spcPct val="150000"/>
              </a:lnSpc>
              <a:spcBef>
                <a:spcPts val="0"/>
              </a:spcBef>
              <a:spcAft>
                <a:spcPts val="0"/>
              </a:spcAft>
              <a:buNone/>
            </a:pPr>
            <a:r>
              <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           Total: 116.50</a:t>
            </a:r>
            <a:endParaRPr sz="1400">
              <a:latin typeface="Consolas"/>
              <a:ea typeface="Consolas"/>
              <a:cs typeface="Consolas"/>
              <a:sym typeface="Consolas"/>
            </a:endParaRPr>
          </a:p>
        </p:txBody>
      </p:sp>
      <p:grpSp>
        <p:nvGrpSpPr>
          <p:cNvPr id="740" name="Google Shape;740;p63"/>
          <p:cNvGrpSpPr/>
          <p:nvPr/>
        </p:nvGrpSpPr>
        <p:grpSpPr>
          <a:xfrm>
            <a:off x="6543675" y="4343400"/>
            <a:ext cx="2714775" cy="839694"/>
            <a:chOff x="6543675" y="4343400"/>
            <a:chExt cx="2714775" cy="839694"/>
          </a:xfrm>
        </p:grpSpPr>
        <p:sp>
          <p:nvSpPr>
            <p:cNvPr id="741" name="Google Shape;741;p6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63"/>
          <p:cNvSpPr txBox="1"/>
          <p:nvPr>
            <p:ph idx="4294967295" type="title"/>
          </p:nvPr>
        </p:nvSpPr>
        <p:spPr>
          <a:xfrm>
            <a:off x="715550" y="1211575"/>
            <a:ext cx="4456500" cy="3207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400">
                <a:latin typeface="Consolas"/>
                <a:ea typeface="Consolas"/>
                <a:cs typeface="Consolas"/>
                <a:sym typeface="Consolas"/>
              </a:rPr>
              <a:t>1 11</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1 19        8.50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1  4        1.50</a:t>
            </a:r>
            <a:endParaRPr sz="1400">
              <a:latin typeface="Consolas"/>
              <a:ea typeface="Consolas"/>
              <a:cs typeface="Consolas"/>
              <a:sym typeface="Consolas"/>
            </a:endParaRPr>
          </a:p>
          <a:p>
            <a:pPr indent="0" lvl="0" marL="0" rtl="0" algn="l">
              <a:lnSpc>
                <a:spcPct val="150000"/>
              </a:lnSpc>
              <a:spcBef>
                <a:spcPts val="0"/>
              </a:spcBef>
              <a:spcAft>
                <a:spcPts val="0"/>
              </a:spcAft>
              <a:buNone/>
            </a:pPr>
            <a:r>
              <a:rPr lang="es" sz="1400">
                <a:latin typeface="Consolas"/>
                <a:ea typeface="Consolas"/>
                <a:cs typeface="Consolas"/>
                <a:sym typeface="Consolas"/>
              </a:rPr>
              <a:t>1 21 </a:t>
            </a:r>
            <a:endParaRPr sz="1400">
              <a:latin typeface="Consolas"/>
              <a:ea typeface="Consolas"/>
              <a:cs typeface="Consolas"/>
              <a:sym typeface="Consolas"/>
            </a:endParaRPr>
          </a:p>
        </p:txBody>
      </p:sp>
      <p:sp>
        <p:nvSpPr>
          <p:cNvPr id="746" name="Google Shape;746;p63"/>
          <p:cNvSpPr/>
          <p:nvPr/>
        </p:nvSpPr>
        <p:spPr>
          <a:xfrm>
            <a:off x="1933575" y="1590675"/>
            <a:ext cx="66600" cy="6192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3"/>
          <p:cNvSpPr/>
          <p:nvPr/>
        </p:nvSpPr>
        <p:spPr>
          <a:xfrm flipH="1">
            <a:off x="2371725" y="1590675"/>
            <a:ext cx="66600" cy="6192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3"/>
          <p:cNvSpPr/>
          <p:nvPr/>
        </p:nvSpPr>
        <p:spPr>
          <a:xfrm>
            <a:off x="744125" y="1276350"/>
            <a:ext cx="66600" cy="12384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3"/>
          <p:cNvSpPr/>
          <p:nvPr/>
        </p:nvSpPr>
        <p:spPr>
          <a:xfrm flipH="1">
            <a:off x="1182275" y="1276350"/>
            <a:ext cx="66600" cy="1238400"/>
          </a:xfrm>
          <a:prstGeom prst="leftBracket">
            <a:avLst>
              <a:gd fmla="val 8333" name="adj"/>
            </a:avLst>
          </a:prstGeom>
          <a:noFill/>
          <a:ln cap="flat" cmpd="sng" w="9525">
            <a:solidFill>
              <a:srgbClr val="1BBC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3"/>
          <p:cNvSpPr/>
          <p:nvPr/>
        </p:nvSpPr>
        <p:spPr>
          <a:xfrm>
            <a:off x="1422025" y="1771650"/>
            <a:ext cx="338400" cy="338100"/>
          </a:xfrm>
          <a:prstGeom prst="mathMultiply">
            <a:avLst>
              <a:gd fmla="val 8858" name="adj1"/>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4"/>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Álgebra Lineal I</a:t>
            </a:r>
            <a:endParaRPr/>
          </a:p>
        </p:txBody>
      </p:sp>
      <p:sp>
        <p:nvSpPr>
          <p:cNvPr id="756" name="Google Shape;756;p64"/>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Orden y estructura para simplificar operaciones</a:t>
            </a:r>
            <a:endParaRPr>
              <a:solidFill>
                <a:schemeClr val="lt1"/>
              </a:solidFill>
            </a:endParaRPr>
          </a:p>
          <a:p>
            <a:pPr indent="0" lvl="0" marL="0" rtl="0" algn="l">
              <a:spcBef>
                <a:spcPts val="0"/>
              </a:spcBef>
              <a:spcAft>
                <a:spcPts val="0"/>
              </a:spcAft>
              <a:buNone/>
            </a:pPr>
            <a:r>
              <a:t/>
            </a:r>
            <a:endParaRPr/>
          </a:p>
        </p:txBody>
      </p:sp>
      <p:sp>
        <p:nvSpPr>
          <p:cNvPr id="757" name="Google Shape;757;p64"/>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 - Matemática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alpha val="21240"/>
          </a:srgbClr>
        </a:solidFill>
      </p:bgPr>
    </p:bg>
    <p:spTree>
      <p:nvGrpSpPr>
        <p:cNvPr id="761" name="Shape 761"/>
        <p:cNvGrpSpPr/>
        <p:nvPr/>
      </p:nvGrpSpPr>
      <p:grpSpPr>
        <a:xfrm>
          <a:off x="0" y="0"/>
          <a:ext cx="0" cy="0"/>
          <a:chOff x="0" y="0"/>
          <a:chExt cx="0" cy="0"/>
        </a:xfrm>
      </p:grpSpPr>
      <p:sp>
        <p:nvSpPr>
          <p:cNvPr id="762" name="Google Shape;762;p65"/>
          <p:cNvSpPr/>
          <p:nvPr/>
        </p:nvSpPr>
        <p:spPr>
          <a:xfrm>
            <a:off x="-44725" y="-55900"/>
            <a:ext cx="9188725" cy="519940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a:solidFill>
                  <a:schemeClr val="dk1"/>
                </a:solidFill>
                <a:latin typeface="Poppins"/>
                <a:ea typeface="Poppins"/>
                <a:cs typeface="Poppins"/>
                <a:sym typeface="Poppins"/>
              </a:rPr>
              <a:t>-ική </a:t>
            </a:r>
            <a:endParaRPr/>
          </a:p>
        </p:txBody>
      </p:sp>
      <p:pic>
        <p:nvPicPr>
          <p:cNvPr id="763" name="Google Shape;763;p65"/>
          <p:cNvPicPr preferRelativeResize="0"/>
          <p:nvPr/>
        </p:nvPicPr>
        <p:blipFill>
          <a:blip r:embed="rId3">
            <a:alphaModFix/>
          </a:blip>
          <a:stretch>
            <a:fillRect/>
          </a:stretch>
        </p:blipFill>
        <p:spPr>
          <a:xfrm>
            <a:off x="-22362" y="-27950"/>
            <a:ext cx="9144000" cy="5143500"/>
          </a:xfrm>
          <a:prstGeom prst="rect">
            <a:avLst/>
          </a:prstGeom>
          <a:noFill/>
          <a:ln>
            <a:noFill/>
          </a:ln>
        </p:spPr>
      </p:pic>
      <p:sp>
        <p:nvSpPr>
          <p:cNvPr id="764" name="Google Shape;764;p65"/>
          <p:cNvSpPr/>
          <p:nvPr/>
        </p:nvSpPr>
        <p:spPr>
          <a:xfrm>
            <a:off x="266700" y="876300"/>
            <a:ext cx="8503800" cy="41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5"/>
          <p:cNvSpPr txBox="1"/>
          <p:nvPr>
            <p:ph idx="4294967295" type="title"/>
          </p:nvPr>
        </p:nvSpPr>
        <p:spPr>
          <a:xfrm>
            <a:off x="715551" y="558150"/>
            <a:ext cx="56328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Assets</a:t>
            </a:r>
            <a:endParaRPr b="1">
              <a:latin typeface="Poppins"/>
              <a:ea typeface="Poppins"/>
              <a:cs typeface="Poppins"/>
              <a:sym typeface="Poppins"/>
            </a:endParaRPr>
          </a:p>
        </p:txBody>
      </p:sp>
      <p:sp>
        <p:nvSpPr>
          <p:cNvPr id="766" name="Google Shape;766;p65"/>
          <p:cNvSpPr/>
          <p:nvPr/>
        </p:nvSpPr>
        <p:spPr>
          <a:xfrm>
            <a:off x="715546" y="403850"/>
            <a:ext cx="27876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Cuando el orden sí que importa</a:t>
            </a:r>
            <a:endParaRPr sz="1100">
              <a:solidFill>
                <a:schemeClr val="dk2"/>
              </a:solidFill>
              <a:latin typeface="Poppins"/>
              <a:ea typeface="Poppins"/>
              <a:cs typeface="Poppins"/>
              <a:sym typeface="Poppins"/>
            </a:endParaRPr>
          </a:p>
        </p:txBody>
      </p:sp>
      <p:pic>
        <p:nvPicPr>
          <p:cNvPr id="767" name="Google Shape;767;p65"/>
          <p:cNvPicPr preferRelativeResize="0"/>
          <p:nvPr/>
        </p:nvPicPr>
        <p:blipFill>
          <a:blip r:embed="rId4">
            <a:alphaModFix/>
          </a:blip>
          <a:stretch>
            <a:fillRect/>
          </a:stretch>
        </p:blipFill>
        <p:spPr>
          <a:xfrm>
            <a:off x="1475952" y="2707240"/>
            <a:ext cx="959867" cy="809204"/>
          </a:xfrm>
          <a:prstGeom prst="rect">
            <a:avLst/>
          </a:prstGeom>
          <a:noFill/>
          <a:ln>
            <a:noFill/>
          </a:ln>
        </p:spPr>
      </p:pic>
      <p:pic>
        <p:nvPicPr>
          <p:cNvPr id="768" name="Google Shape;768;p65"/>
          <p:cNvPicPr preferRelativeResize="0"/>
          <p:nvPr/>
        </p:nvPicPr>
        <p:blipFill>
          <a:blip r:embed="rId5">
            <a:alphaModFix/>
          </a:blip>
          <a:stretch>
            <a:fillRect/>
          </a:stretch>
        </p:blipFill>
        <p:spPr>
          <a:xfrm>
            <a:off x="2930842" y="634250"/>
            <a:ext cx="867544" cy="809204"/>
          </a:xfrm>
          <a:prstGeom prst="rect">
            <a:avLst/>
          </a:prstGeom>
          <a:noFill/>
          <a:ln>
            <a:noFill/>
          </a:ln>
        </p:spPr>
      </p:pic>
      <p:pic>
        <p:nvPicPr>
          <p:cNvPr id="769" name="Google Shape;769;p65"/>
          <p:cNvPicPr preferRelativeResize="0"/>
          <p:nvPr/>
        </p:nvPicPr>
        <p:blipFill>
          <a:blip r:embed="rId6">
            <a:alphaModFix/>
          </a:blip>
          <a:stretch>
            <a:fillRect/>
          </a:stretch>
        </p:blipFill>
        <p:spPr>
          <a:xfrm>
            <a:off x="4741120" y="1577798"/>
            <a:ext cx="867544" cy="809204"/>
          </a:xfrm>
          <a:prstGeom prst="rect">
            <a:avLst/>
          </a:prstGeom>
          <a:noFill/>
          <a:ln>
            <a:noFill/>
          </a:ln>
        </p:spPr>
      </p:pic>
      <p:pic>
        <p:nvPicPr>
          <p:cNvPr id="770" name="Google Shape;770;p65"/>
          <p:cNvPicPr preferRelativeResize="0"/>
          <p:nvPr/>
        </p:nvPicPr>
        <p:blipFill>
          <a:blip r:embed="rId7">
            <a:alphaModFix/>
          </a:blip>
          <a:stretch>
            <a:fillRect/>
          </a:stretch>
        </p:blipFill>
        <p:spPr>
          <a:xfrm>
            <a:off x="4094850" y="2601979"/>
            <a:ext cx="1018337" cy="809205"/>
          </a:xfrm>
          <a:prstGeom prst="rect">
            <a:avLst/>
          </a:prstGeom>
          <a:noFill/>
          <a:ln>
            <a:noFill/>
          </a:ln>
        </p:spPr>
      </p:pic>
      <p:pic>
        <p:nvPicPr>
          <p:cNvPr id="771" name="Google Shape;771;p65"/>
          <p:cNvPicPr preferRelativeResize="0"/>
          <p:nvPr/>
        </p:nvPicPr>
        <p:blipFill>
          <a:blip r:embed="rId8">
            <a:alphaModFix/>
          </a:blip>
          <a:stretch>
            <a:fillRect/>
          </a:stretch>
        </p:blipFill>
        <p:spPr>
          <a:xfrm>
            <a:off x="2435818" y="3516444"/>
            <a:ext cx="1025034" cy="809207"/>
          </a:xfrm>
          <a:prstGeom prst="rect">
            <a:avLst/>
          </a:prstGeom>
          <a:noFill/>
          <a:ln>
            <a:noFill/>
          </a:ln>
        </p:spPr>
      </p:pic>
      <p:pic>
        <p:nvPicPr>
          <p:cNvPr id="772" name="Google Shape;772;p65"/>
          <p:cNvPicPr preferRelativeResize="0"/>
          <p:nvPr/>
        </p:nvPicPr>
        <p:blipFill>
          <a:blip r:embed="rId9">
            <a:alphaModFix/>
          </a:blip>
          <a:stretch>
            <a:fillRect/>
          </a:stretch>
        </p:blipFill>
        <p:spPr>
          <a:xfrm>
            <a:off x="2707373" y="1656095"/>
            <a:ext cx="958510" cy="809205"/>
          </a:xfrm>
          <a:prstGeom prst="rect">
            <a:avLst/>
          </a:prstGeom>
          <a:noFill/>
          <a:ln>
            <a:noFill/>
          </a:ln>
        </p:spPr>
      </p:pic>
      <p:pic>
        <p:nvPicPr>
          <p:cNvPr id="773" name="Google Shape;773;p65"/>
          <p:cNvPicPr preferRelativeResize="0"/>
          <p:nvPr/>
        </p:nvPicPr>
        <p:blipFill>
          <a:blip r:embed="rId10">
            <a:alphaModFix/>
          </a:blip>
          <a:stretch>
            <a:fillRect/>
          </a:stretch>
        </p:blipFill>
        <p:spPr>
          <a:xfrm>
            <a:off x="377744" y="3411171"/>
            <a:ext cx="958510" cy="809205"/>
          </a:xfrm>
          <a:prstGeom prst="rect">
            <a:avLst/>
          </a:prstGeom>
          <a:noFill/>
          <a:ln>
            <a:noFill/>
          </a:ln>
        </p:spPr>
      </p:pic>
      <p:pic>
        <p:nvPicPr>
          <p:cNvPr id="774" name="Google Shape;774;p65"/>
          <p:cNvPicPr preferRelativeResize="0"/>
          <p:nvPr/>
        </p:nvPicPr>
        <p:blipFill>
          <a:blip r:embed="rId11">
            <a:alphaModFix/>
          </a:blip>
          <a:stretch>
            <a:fillRect/>
          </a:stretch>
        </p:blipFill>
        <p:spPr>
          <a:xfrm>
            <a:off x="266700" y="2387002"/>
            <a:ext cx="958428" cy="809205"/>
          </a:xfrm>
          <a:prstGeom prst="rect">
            <a:avLst/>
          </a:prstGeom>
          <a:noFill/>
          <a:ln>
            <a:noFill/>
          </a:ln>
        </p:spPr>
      </p:pic>
      <p:pic>
        <p:nvPicPr>
          <p:cNvPr id="775" name="Google Shape;775;p65"/>
          <p:cNvPicPr preferRelativeResize="0"/>
          <p:nvPr/>
        </p:nvPicPr>
        <p:blipFill>
          <a:blip r:embed="rId12">
            <a:alphaModFix/>
          </a:blip>
          <a:stretch>
            <a:fillRect/>
          </a:stretch>
        </p:blipFill>
        <p:spPr>
          <a:xfrm>
            <a:off x="1371997" y="3516445"/>
            <a:ext cx="959867" cy="809204"/>
          </a:xfrm>
          <a:prstGeom prst="rect">
            <a:avLst/>
          </a:prstGeom>
          <a:noFill/>
          <a:ln>
            <a:noFill/>
          </a:ln>
        </p:spPr>
      </p:pic>
      <p:pic>
        <p:nvPicPr>
          <p:cNvPr id="776" name="Google Shape;776;p65"/>
          <p:cNvPicPr preferRelativeResize="0"/>
          <p:nvPr/>
        </p:nvPicPr>
        <p:blipFill>
          <a:blip r:embed="rId13">
            <a:alphaModFix/>
          </a:blip>
          <a:stretch>
            <a:fillRect/>
          </a:stretch>
        </p:blipFill>
        <p:spPr>
          <a:xfrm>
            <a:off x="1563951" y="1656097"/>
            <a:ext cx="959867" cy="809204"/>
          </a:xfrm>
          <a:prstGeom prst="rect">
            <a:avLst/>
          </a:prstGeom>
          <a:noFill/>
          <a:ln>
            <a:noFill/>
          </a:ln>
        </p:spPr>
      </p:pic>
      <p:pic>
        <p:nvPicPr>
          <p:cNvPr id="777" name="Google Shape;777;p65"/>
          <p:cNvPicPr preferRelativeResize="0"/>
          <p:nvPr/>
        </p:nvPicPr>
        <p:blipFill>
          <a:blip r:embed="rId14">
            <a:alphaModFix/>
          </a:blip>
          <a:stretch>
            <a:fillRect/>
          </a:stretch>
        </p:blipFill>
        <p:spPr>
          <a:xfrm>
            <a:off x="5504338" y="2494490"/>
            <a:ext cx="907451" cy="809207"/>
          </a:xfrm>
          <a:prstGeom prst="rect">
            <a:avLst/>
          </a:prstGeom>
          <a:noFill/>
          <a:ln>
            <a:noFill/>
          </a:ln>
        </p:spPr>
      </p:pic>
      <p:pic>
        <p:nvPicPr>
          <p:cNvPr id="778" name="Google Shape;778;p65"/>
          <p:cNvPicPr preferRelativeResize="0"/>
          <p:nvPr/>
        </p:nvPicPr>
        <p:blipFill>
          <a:blip r:embed="rId15">
            <a:alphaModFix/>
          </a:blip>
          <a:stretch>
            <a:fillRect/>
          </a:stretch>
        </p:blipFill>
        <p:spPr>
          <a:xfrm>
            <a:off x="423229" y="1502184"/>
            <a:ext cx="867543" cy="809205"/>
          </a:xfrm>
          <a:prstGeom prst="rect">
            <a:avLst/>
          </a:prstGeom>
          <a:noFill/>
          <a:ln>
            <a:noFill/>
          </a:ln>
        </p:spPr>
      </p:pic>
      <p:pic>
        <p:nvPicPr>
          <p:cNvPr id="779" name="Google Shape;779;p65"/>
          <p:cNvPicPr preferRelativeResize="0"/>
          <p:nvPr/>
        </p:nvPicPr>
        <p:blipFill>
          <a:blip r:embed="rId16">
            <a:alphaModFix/>
          </a:blip>
          <a:stretch>
            <a:fillRect/>
          </a:stretch>
        </p:blipFill>
        <p:spPr>
          <a:xfrm>
            <a:off x="6642461" y="634255"/>
            <a:ext cx="924803" cy="809204"/>
          </a:xfrm>
          <a:prstGeom prst="rect">
            <a:avLst/>
          </a:prstGeom>
          <a:noFill/>
          <a:ln>
            <a:noFill/>
          </a:ln>
        </p:spPr>
      </p:pic>
      <p:pic>
        <p:nvPicPr>
          <p:cNvPr id="780" name="Google Shape;780;p65"/>
          <p:cNvPicPr preferRelativeResize="0"/>
          <p:nvPr/>
        </p:nvPicPr>
        <p:blipFill>
          <a:blip r:embed="rId17">
            <a:alphaModFix/>
          </a:blip>
          <a:stretch>
            <a:fillRect/>
          </a:stretch>
        </p:blipFill>
        <p:spPr>
          <a:xfrm>
            <a:off x="3609616" y="1326350"/>
            <a:ext cx="739148" cy="809205"/>
          </a:xfrm>
          <a:prstGeom prst="rect">
            <a:avLst/>
          </a:prstGeom>
          <a:noFill/>
          <a:ln>
            <a:noFill/>
          </a:ln>
        </p:spPr>
      </p:pic>
      <p:pic>
        <p:nvPicPr>
          <p:cNvPr id="781" name="Google Shape;781;p65"/>
          <p:cNvPicPr preferRelativeResize="0"/>
          <p:nvPr/>
        </p:nvPicPr>
        <p:blipFill>
          <a:blip r:embed="rId18">
            <a:alphaModFix/>
          </a:blip>
          <a:stretch>
            <a:fillRect/>
          </a:stretch>
        </p:blipFill>
        <p:spPr>
          <a:xfrm>
            <a:off x="4031279" y="3626156"/>
            <a:ext cx="813758" cy="809205"/>
          </a:xfrm>
          <a:prstGeom prst="rect">
            <a:avLst/>
          </a:prstGeom>
          <a:noFill/>
          <a:ln>
            <a:noFill/>
          </a:ln>
        </p:spPr>
      </p:pic>
      <p:pic>
        <p:nvPicPr>
          <p:cNvPr id="782" name="Google Shape;782;p65"/>
          <p:cNvPicPr preferRelativeResize="0"/>
          <p:nvPr/>
        </p:nvPicPr>
        <p:blipFill>
          <a:blip r:embed="rId19">
            <a:alphaModFix/>
          </a:blip>
          <a:stretch>
            <a:fillRect/>
          </a:stretch>
        </p:blipFill>
        <p:spPr>
          <a:xfrm>
            <a:off x="6544433" y="3303695"/>
            <a:ext cx="867544" cy="809204"/>
          </a:xfrm>
          <a:prstGeom prst="rect">
            <a:avLst/>
          </a:prstGeom>
          <a:noFill/>
          <a:ln>
            <a:noFill/>
          </a:ln>
        </p:spPr>
      </p:pic>
      <p:pic>
        <p:nvPicPr>
          <p:cNvPr id="783" name="Google Shape;783;p65"/>
          <p:cNvPicPr preferRelativeResize="0"/>
          <p:nvPr/>
        </p:nvPicPr>
        <p:blipFill>
          <a:blip r:embed="rId20">
            <a:alphaModFix/>
          </a:blip>
          <a:stretch>
            <a:fillRect/>
          </a:stretch>
        </p:blipFill>
        <p:spPr>
          <a:xfrm>
            <a:off x="4383324" y="634255"/>
            <a:ext cx="898778" cy="809204"/>
          </a:xfrm>
          <a:prstGeom prst="rect">
            <a:avLst/>
          </a:prstGeom>
          <a:noFill/>
          <a:ln>
            <a:noFill/>
          </a:ln>
        </p:spPr>
      </p:pic>
      <p:pic>
        <p:nvPicPr>
          <p:cNvPr id="784" name="Google Shape;784;p65"/>
          <p:cNvPicPr preferRelativeResize="0"/>
          <p:nvPr/>
        </p:nvPicPr>
        <p:blipFill>
          <a:blip r:embed="rId21">
            <a:alphaModFix/>
          </a:blip>
          <a:stretch>
            <a:fillRect/>
          </a:stretch>
        </p:blipFill>
        <p:spPr>
          <a:xfrm>
            <a:off x="5698105" y="1502184"/>
            <a:ext cx="1167714" cy="809204"/>
          </a:xfrm>
          <a:prstGeom prst="rect">
            <a:avLst/>
          </a:prstGeom>
          <a:noFill/>
          <a:ln>
            <a:noFill/>
          </a:ln>
        </p:spPr>
      </p:pic>
      <p:pic>
        <p:nvPicPr>
          <p:cNvPr id="785" name="Google Shape;785;p65"/>
          <p:cNvPicPr preferRelativeResize="0"/>
          <p:nvPr/>
        </p:nvPicPr>
        <p:blipFill>
          <a:blip r:embed="rId22">
            <a:alphaModFix/>
          </a:blip>
          <a:stretch>
            <a:fillRect/>
          </a:stretch>
        </p:blipFill>
        <p:spPr>
          <a:xfrm>
            <a:off x="2797893" y="2553981"/>
            <a:ext cx="867544" cy="809204"/>
          </a:xfrm>
          <a:prstGeom prst="rect">
            <a:avLst/>
          </a:prstGeom>
          <a:noFill/>
          <a:ln>
            <a:noFill/>
          </a:ln>
        </p:spPr>
      </p:pic>
      <p:pic>
        <p:nvPicPr>
          <p:cNvPr id="786" name="Google Shape;786;p65"/>
          <p:cNvPicPr preferRelativeResize="0"/>
          <p:nvPr/>
        </p:nvPicPr>
        <p:blipFill>
          <a:blip r:embed="rId23">
            <a:alphaModFix/>
          </a:blip>
          <a:stretch>
            <a:fillRect/>
          </a:stretch>
        </p:blipFill>
        <p:spPr>
          <a:xfrm>
            <a:off x="6642466" y="2252666"/>
            <a:ext cx="671480" cy="809203"/>
          </a:xfrm>
          <a:prstGeom prst="rect">
            <a:avLst/>
          </a:prstGeom>
          <a:noFill/>
          <a:ln>
            <a:noFill/>
          </a:ln>
        </p:spPr>
      </p:pic>
      <p:pic>
        <p:nvPicPr>
          <p:cNvPr id="787" name="Google Shape;787;p65"/>
          <p:cNvPicPr preferRelativeResize="0"/>
          <p:nvPr/>
        </p:nvPicPr>
        <p:blipFill>
          <a:blip r:embed="rId24">
            <a:alphaModFix/>
          </a:blip>
          <a:stretch>
            <a:fillRect/>
          </a:stretch>
        </p:blipFill>
        <p:spPr>
          <a:xfrm>
            <a:off x="5284447" y="714053"/>
            <a:ext cx="1423757" cy="809204"/>
          </a:xfrm>
          <a:prstGeom prst="rect">
            <a:avLst/>
          </a:prstGeom>
          <a:noFill/>
          <a:ln>
            <a:noFill/>
          </a:ln>
        </p:spPr>
      </p:pic>
      <p:pic>
        <p:nvPicPr>
          <p:cNvPr id="788" name="Google Shape;788;p65"/>
          <p:cNvPicPr preferRelativeResize="0"/>
          <p:nvPr/>
        </p:nvPicPr>
        <p:blipFill>
          <a:blip r:embed="rId25">
            <a:alphaModFix/>
          </a:blip>
          <a:stretch>
            <a:fillRect/>
          </a:stretch>
        </p:blipFill>
        <p:spPr>
          <a:xfrm>
            <a:off x="5142648" y="3214248"/>
            <a:ext cx="1167731" cy="1107118"/>
          </a:xfrm>
          <a:prstGeom prst="rect">
            <a:avLst/>
          </a:prstGeom>
          <a:noFill/>
          <a:ln>
            <a:noFill/>
          </a:ln>
        </p:spPr>
      </p:pic>
      <p:pic>
        <p:nvPicPr>
          <p:cNvPr id="789" name="Google Shape;789;p65"/>
          <p:cNvPicPr preferRelativeResize="0"/>
          <p:nvPr/>
        </p:nvPicPr>
        <p:blipFill>
          <a:blip r:embed="rId26">
            <a:alphaModFix/>
          </a:blip>
          <a:stretch>
            <a:fillRect/>
          </a:stretch>
        </p:blipFill>
        <p:spPr>
          <a:xfrm>
            <a:off x="7184779" y="1521067"/>
            <a:ext cx="1423750" cy="922676"/>
          </a:xfrm>
          <a:prstGeom prst="rect">
            <a:avLst/>
          </a:prstGeom>
          <a:noFill/>
          <a:ln>
            <a:noFill/>
          </a:ln>
        </p:spPr>
      </p:pic>
      <p:pic>
        <p:nvPicPr>
          <p:cNvPr id="790" name="Google Shape;790;p65"/>
          <p:cNvPicPr preferRelativeResize="0"/>
          <p:nvPr/>
        </p:nvPicPr>
        <p:blipFill>
          <a:blip r:embed="rId27">
            <a:alphaModFix/>
          </a:blip>
          <a:stretch>
            <a:fillRect/>
          </a:stretch>
        </p:blipFill>
        <p:spPr>
          <a:xfrm>
            <a:off x="7787600" y="2615575"/>
            <a:ext cx="1167725" cy="992542"/>
          </a:xfrm>
          <a:prstGeom prst="rect">
            <a:avLst/>
          </a:prstGeom>
          <a:noFill/>
          <a:ln>
            <a:noFill/>
          </a:ln>
        </p:spPr>
      </p:pic>
      <p:pic>
        <p:nvPicPr>
          <p:cNvPr id="791" name="Google Shape;791;p65"/>
          <p:cNvPicPr preferRelativeResize="0"/>
          <p:nvPr/>
        </p:nvPicPr>
        <p:blipFill>
          <a:blip r:embed="rId28">
            <a:alphaModFix/>
          </a:blip>
          <a:stretch>
            <a:fillRect/>
          </a:stretch>
        </p:blipFill>
        <p:spPr>
          <a:xfrm>
            <a:off x="6159750" y="4112899"/>
            <a:ext cx="1025025" cy="839775"/>
          </a:xfrm>
          <a:prstGeom prst="rect">
            <a:avLst/>
          </a:prstGeom>
          <a:noFill/>
          <a:ln>
            <a:noFill/>
          </a:ln>
        </p:spPr>
      </p:pic>
      <p:pic>
        <p:nvPicPr>
          <p:cNvPr id="792" name="Google Shape;792;p65"/>
          <p:cNvPicPr preferRelativeResize="0"/>
          <p:nvPr/>
        </p:nvPicPr>
        <p:blipFill>
          <a:blip r:embed="rId29">
            <a:alphaModFix/>
          </a:blip>
          <a:stretch>
            <a:fillRect/>
          </a:stretch>
        </p:blipFill>
        <p:spPr>
          <a:xfrm>
            <a:off x="7861376" y="239054"/>
            <a:ext cx="1018325" cy="11101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25" name="Shape 125"/>
        <p:cNvGrpSpPr/>
        <p:nvPr/>
      </p:nvGrpSpPr>
      <p:grpSpPr>
        <a:xfrm>
          <a:off x="0" y="0"/>
          <a:ext cx="0" cy="0"/>
          <a:chOff x="0" y="0"/>
          <a:chExt cx="0" cy="0"/>
        </a:xfrm>
      </p:grpSpPr>
      <p:sp>
        <p:nvSpPr>
          <p:cNvPr id="126" name="Google Shape;126;p21"/>
          <p:cNvSpPr/>
          <p:nvPr/>
        </p:nvSpPr>
        <p:spPr>
          <a:xfrm>
            <a:off x="-44725" y="-55900"/>
            <a:ext cx="9188725" cy="519940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a:blip r:embed="rId3">
            <a:alphaModFix/>
          </a:blip>
          <a:stretch>
            <a:fillRect/>
          </a:stretch>
        </p:blipFill>
        <p:spPr>
          <a:xfrm>
            <a:off x="-22362" y="-27950"/>
            <a:ext cx="9144000" cy="5143500"/>
          </a:xfrm>
          <a:prstGeom prst="rect">
            <a:avLst/>
          </a:prstGeom>
          <a:noFill/>
          <a:ln>
            <a:noFill/>
          </a:ln>
        </p:spPr>
      </p:pic>
      <p:sp>
        <p:nvSpPr>
          <p:cNvPr id="128" name="Google Shape;128;p21"/>
          <p:cNvSpPr/>
          <p:nvPr/>
        </p:nvSpPr>
        <p:spPr>
          <a:xfrm>
            <a:off x="266700" y="876300"/>
            <a:ext cx="8503800" cy="419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21"/>
          <p:cNvPicPr preferRelativeResize="0"/>
          <p:nvPr/>
        </p:nvPicPr>
        <p:blipFill>
          <a:blip r:embed="rId4">
            <a:alphaModFix/>
          </a:blip>
          <a:stretch>
            <a:fillRect/>
          </a:stretch>
        </p:blipFill>
        <p:spPr>
          <a:xfrm>
            <a:off x="2299376" y="702940"/>
            <a:ext cx="8856303" cy="5143501"/>
          </a:xfrm>
          <a:prstGeom prst="rect">
            <a:avLst/>
          </a:prstGeom>
          <a:noFill/>
          <a:ln>
            <a:noFill/>
          </a:ln>
        </p:spPr>
      </p:pic>
      <p:sp>
        <p:nvSpPr>
          <p:cNvPr id="130" name="Google Shape;130;p21"/>
          <p:cNvSpPr txBox="1"/>
          <p:nvPr>
            <p:ph idx="4294967295" type="title"/>
          </p:nvPr>
        </p:nvSpPr>
        <p:spPr>
          <a:xfrm>
            <a:off x="715560" y="558150"/>
            <a:ext cx="32019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Estructura</a:t>
            </a:r>
            <a:endParaRPr b="1">
              <a:latin typeface="Poppins"/>
              <a:ea typeface="Poppins"/>
              <a:cs typeface="Poppins"/>
              <a:sym typeface="Poppins"/>
            </a:endParaRPr>
          </a:p>
        </p:txBody>
      </p:sp>
      <p:sp>
        <p:nvSpPr>
          <p:cNvPr id="131" name="Google Shape;131;p21"/>
          <p:cNvSpPr/>
          <p:nvPr/>
        </p:nvSpPr>
        <p:spPr>
          <a:xfrm>
            <a:off x="715560" y="403850"/>
            <a:ext cx="20505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Sobre el módulo…</a:t>
            </a:r>
            <a:endParaRPr sz="1100">
              <a:solidFill>
                <a:schemeClr val="dk2"/>
              </a:solidFill>
              <a:latin typeface="Poppins"/>
              <a:ea typeface="Poppins"/>
              <a:cs typeface="Poppins"/>
              <a:sym typeface="Poppins"/>
            </a:endParaRPr>
          </a:p>
        </p:txBody>
      </p:sp>
      <p:sp>
        <p:nvSpPr>
          <p:cNvPr id="132" name="Google Shape;132;p21"/>
          <p:cNvSpPr/>
          <p:nvPr/>
        </p:nvSpPr>
        <p:spPr>
          <a:xfrm>
            <a:off x="587500" y="4091981"/>
            <a:ext cx="230400" cy="230400"/>
          </a:xfrm>
          <a:prstGeom prst="ellipse">
            <a:avLst/>
          </a:prstGeom>
          <a:solidFill>
            <a:srgbClr val="F01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idx="4294967295" type="title"/>
          </p:nvPr>
        </p:nvSpPr>
        <p:spPr>
          <a:xfrm>
            <a:off x="861825" y="1621175"/>
            <a:ext cx="3360300" cy="306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18 y 20 de octubre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Álgebra Lineal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27 de octubre y 1 </a:t>
            </a:r>
            <a:r>
              <a:rPr b="1" lang="es" sz="1100">
                <a:solidFill>
                  <a:srgbClr val="1BBC9B"/>
                </a:solidFill>
                <a:latin typeface="Poppins"/>
                <a:ea typeface="Poppins"/>
                <a:cs typeface="Poppins"/>
                <a:sym typeface="Poppins"/>
              </a:rPr>
              <a:t>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Optimización I y II</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3 </a:t>
            </a:r>
            <a:r>
              <a:rPr b="1" lang="es" sz="1100">
                <a:solidFill>
                  <a:srgbClr val="1BBC9B"/>
                </a:solidFill>
                <a:latin typeface="Poppins"/>
                <a:ea typeface="Poppins"/>
                <a:cs typeface="Poppins"/>
                <a:sym typeface="Poppins"/>
              </a:rPr>
              <a:t>de noviembre</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Probabilidad</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0" lvl="0" marL="0" rtl="0" algn="l">
              <a:lnSpc>
                <a:spcPct val="115000"/>
              </a:lnSpc>
              <a:spcBef>
                <a:spcPts val="0"/>
              </a:spcBef>
              <a:spcAft>
                <a:spcPts val="0"/>
              </a:spcAft>
              <a:buNone/>
            </a:pPr>
            <a:r>
              <a:rPr b="1" lang="es" sz="1100">
                <a:solidFill>
                  <a:srgbClr val="1BBC9B"/>
                </a:solidFill>
                <a:latin typeface="Poppins"/>
                <a:ea typeface="Poppins"/>
                <a:cs typeface="Poppins"/>
                <a:sym typeface="Poppins"/>
              </a:rPr>
              <a:t>19 de marzo</a:t>
            </a:r>
            <a:endParaRPr b="1" sz="1100">
              <a:solidFill>
                <a:srgbClr val="1BBC9B"/>
              </a:solidFill>
              <a:latin typeface="Poppins"/>
              <a:ea typeface="Poppins"/>
              <a:cs typeface="Poppins"/>
              <a:sym typeface="Poppins"/>
            </a:endParaRPr>
          </a:p>
          <a:p>
            <a:pPr indent="0" lvl="0" marL="0" rtl="0" algn="l">
              <a:lnSpc>
                <a:spcPct val="150000"/>
              </a:lnSpc>
              <a:spcBef>
                <a:spcPts val="0"/>
              </a:spcBef>
              <a:spcAft>
                <a:spcPts val="0"/>
              </a:spcAft>
              <a:buNone/>
            </a:pPr>
            <a:r>
              <a:rPr lang="es" sz="1400">
                <a:latin typeface="Poppins"/>
                <a:ea typeface="Poppins"/>
                <a:cs typeface="Poppins"/>
                <a:sym typeface="Poppins"/>
              </a:rPr>
              <a:t>Matemáticas Discretas con Python</a:t>
            </a:r>
            <a:endParaRPr sz="1400">
              <a:latin typeface="Poppins"/>
              <a:ea typeface="Poppins"/>
              <a:cs typeface="Poppins"/>
              <a:sym typeface="Poppins"/>
            </a:endParaRPr>
          </a:p>
        </p:txBody>
      </p:sp>
      <p:sp>
        <p:nvSpPr>
          <p:cNvPr id="134" name="Google Shape;134;p21"/>
          <p:cNvSpPr/>
          <p:nvPr/>
        </p:nvSpPr>
        <p:spPr>
          <a:xfrm>
            <a:off x="587500" y="3324906"/>
            <a:ext cx="230400" cy="230400"/>
          </a:xfrm>
          <a:prstGeom prst="ellipse">
            <a:avLst/>
          </a:prstGeom>
          <a:solidFill>
            <a:srgbClr val="1AA5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587500" y="1790756"/>
            <a:ext cx="230400" cy="230400"/>
          </a:xfrm>
          <a:prstGeom prst="ellipse">
            <a:avLst/>
          </a:prstGeom>
          <a:solidFill>
            <a:srgbClr val="2286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587500" y="2557831"/>
            <a:ext cx="230400" cy="230400"/>
          </a:xfrm>
          <a:prstGeom prst="ellipse">
            <a:avLst/>
          </a:prstGeom>
          <a:solidFill>
            <a:srgbClr val="842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587500" y="3817625"/>
            <a:ext cx="35502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472550" y="3817625"/>
            <a:ext cx="2803500" cy="76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alpha val="21240"/>
          </a:srgbClr>
        </a:solidFill>
      </p:bgPr>
    </p:bg>
    <p:spTree>
      <p:nvGrpSpPr>
        <p:cNvPr id="796" name="Shape 796"/>
        <p:cNvGrpSpPr/>
        <p:nvPr/>
      </p:nvGrpSpPr>
      <p:grpSpPr>
        <a:xfrm>
          <a:off x="0" y="0"/>
          <a:ext cx="0" cy="0"/>
          <a:chOff x="0" y="0"/>
          <a:chExt cx="0" cy="0"/>
        </a:xfrm>
      </p:grpSpPr>
      <p:grpSp>
        <p:nvGrpSpPr>
          <p:cNvPr id="797" name="Google Shape;797;p66"/>
          <p:cNvGrpSpPr/>
          <p:nvPr/>
        </p:nvGrpSpPr>
        <p:grpSpPr>
          <a:xfrm>
            <a:off x="0" y="0"/>
            <a:ext cx="9144000" cy="5143500"/>
            <a:chOff x="0" y="0"/>
            <a:chExt cx="9144000" cy="5143500"/>
          </a:xfrm>
        </p:grpSpPr>
        <p:sp>
          <p:nvSpPr>
            <p:cNvPr id="798" name="Google Shape;798;p66"/>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66"/>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800" name="Google Shape;800;p66"/>
          <p:cNvSpPr txBox="1"/>
          <p:nvPr>
            <p:ph idx="4294967295" type="title"/>
          </p:nvPr>
        </p:nvSpPr>
        <p:spPr>
          <a:xfrm>
            <a:off x="715551" y="558150"/>
            <a:ext cx="56328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Assets</a:t>
            </a:r>
            <a:endParaRPr b="1">
              <a:latin typeface="Poppins"/>
              <a:ea typeface="Poppins"/>
              <a:cs typeface="Poppins"/>
              <a:sym typeface="Poppins"/>
            </a:endParaRPr>
          </a:p>
        </p:txBody>
      </p:sp>
      <p:sp>
        <p:nvSpPr>
          <p:cNvPr id="801" name="Google Shape;801;p66"/>
          <p:cNvSpPr/>
          <p:nvPr/>
        </p:nvSpPr>
        <p:spPr>
          <a:xfrm>
            <a:off x="715546" y="403850"/>
            <a:ext cx="2787600" cy="230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Poppins"/>
                <a:ea typeface="Poppins"/>
                <a:cs typeface="Poppins"/>
                <a:sym typeface="Poppins"/>
              </a:rPr>
              <a:t>Subtítulo</a:t>
            </a:r>
            <a:endParaRPr sz="1100">
              <a:solidFill>
                <a:schemeClr val="dk2"/>
              </a:solidFill>
              <a:latin typeface="Poppins"/>
              <a:ea typeface="Poppins"/>
              <a:cs typeface="Poppins"/>
              <a:sym typeface="Poppins"/>
            </a:endParaRPr>
          </a:p>
        </p:txBody>
      </p:sp>
      <p:sp>
        <p:nvSpPr>
          <p:cNvPr id="802" name="Google Shape;802;p66"/>
          <p:cNvSpPr/>
          <p:nvPr/>
        </p:nvSpPr>
        <p:spPr>
          <a:xfrm>
            <a:off x="1028700" y="1514475"/>
            <a:ext cx="1647900" cy="993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6"/>
          <p:cNvSpPr/>
          <p:nvPr/>
        </p:nvSpPr>
        <p:spPr>
          <a:xfrm>
            <a:off x="1028700" y="1726151"/>
            <a:ext cx="1647900" cy="99300"/>
          </a:xfrm>
          <a:prstGeom prst="roundRect">
            <a:avLst>
              <a:gd fmla="val 50000" name="adj"/>
            </a:avLst>
          </a:prstGeom>
          <a:solidFill>
            <a:srgbClr val="3ABB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6"/>
          <p:cNvSpPr/>
          <p:nvPr/>
        </p:nvSpPr>
        <p:spPr>
          <a:xfrm>
            <a:off x="1028700" y="1937827"/>
            <a:ext cx="1647900" cy="99300"/>
          </a:xfrm>
          <a:prstGeom prst="roundRect">
            <a:avLst>
              <a:gd fmla="val 50000" name="adj"/>
            </a:avLst>
          </a:prstGeom>
          <a:solidFill>
            <a:srgbClr val="051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6"/>
          <p:cNvSpPr/>
          <p:nvPr/>
        </p:nvSpPr>
        <p:spPr>
          <a:xfrm>
            <a:off x="1028700" y="2149503"/>
            <a:ext cx="1647900" cy="993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6"/>
          <p:cNvSpPr/>
          <p:nvPr/>
        </p:nvSpPr>
        <p:spPr>
          <a:xfrm>
            <a:off x="1028700" y="2361179"/>
            <a:ext cx="1647900" cy="99300"/>
          </a:xfrm>
          <a:prstGeom prst="roundRect">
            <a:avLst>
              <a:gd fmla="val 50000" name="adj"/>
            </a:avLst>
          </a:prstGeom>
          <a:solidFill>
            <a:srgbClr val="CE9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6"/>
          <p:cNvSpPr/>
          <p:nvPr/>
        </p:nvSpPr>
        <p:spPr>
          <a:xfrm>
            <a:off x="1028700" y="2572855"/>
            <a:ext cx="1647900" cy="993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6"/>
          <p:cNvSpPr/>
          <p:nvPr/>
        </p:nvSpPr>
        <p:spPr>
          <a:xfrm>
            <a:off x="1028700" y="2784530"/>
            <a:ext cx="1647900" cy="99300"/>
          </a:xfrm>
          <a:prstGeom prst="roundRect">
            <a:avLst>
              <a:gd fmla="val 50000" name="adj"/>
            </a:avLst>
          </a:prstGeom>
          <a:solidFill>
            <a:srgbClr val="842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6"/>
          <p:cNvSpPr/>
          <p:nvPr/>
        </p:nvSpPr>
        <p:spPr>
          <a:xfrm>
            <a:off x="1028700" y="2996206"/>
            <a:ext cx="1647900" cy="993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2"/>
          <p:cNvPicPr preferRelativeResize="0"/>
          <p:nvPr/>
        </p:nvPicPr>
        <p:blipFill>
          <a:blip r:embed="rId3">
            <a:alphaModFix/>
          </a:blip>
          <a:stretch>
            <a:fillRect/>
          </a:stretch>
        </p:blipFill>
        <p:spPr>
          <a:xfrm>
            <a:off x="-45075" y="-25355"/>
            <a:ext cx="9189075" cy="5168855"/>
          </a:xfrm>
          <a:prstGeom prst="rect">
            <a:avLst/>
          </a:prstGeom>
          <a:noFill/>
          <a:ln>
            <a:noFill/>
          </a:ln>
        </p:spPr>
      </p:pic>
      <p:pic>
        <p:nvPicPr>
          <p:cNvPr descr="Texto+Imagen 2.png" id="144" name="Google Shape;144;p22"/>
          <p:cNvPicPr preferRelativeResize="0"/>
          <p:nvPr/>
        </p:nvPicPr>
        <p:blipFill>
          <a:blip r:embed="rId4">
            <a:alphaModFix amt="94000"/>
          </a:blip>
          <a:stretch>
            <a:fillRect/>
          </a:stretch>
        </p:blipFill>
        <p:spPr>
          <a:xfrm>
            <a:off x="-45075" y="0"/>
            <a:ext cx="9189077" cy="5168856"/>
          </a:xfrm>
          <a:prstGeom prst="rect">
            <a:avLst/>
          </a:prstGeom>
          <a:noFill/>
          <a:ln>
            <a:noFill/>
          </a:ln>
        </p:spPr>
      </p:pic>
      <p:sp>
        <p:nvSpPr>
          <p:cNvPr id="145" name="Google Shape;145;p22"/>
          <p:cNvSpPr txBox="1"/>
          <p:nvPr>
            <p:ph type="title"/>
          </p:nvPr>
        </p:nvSpPr>
        <p:spPr>
          <a:xfrm>
            <a:off x="852725" y="1548750"/>
            <a:ext cx="4784100" cy="25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¿Qué es el</a:t>
            </a:r>
            <a:endParaRPr/>
          </a:p>
          <a:p>
            <a:pPr indent="0" lvl="0" marL="0" rtl="0" algn="r">
              <a:spcBef>
                <a:spcPts val="0"/>
              </a:spcBef>
              <a:spcAft>
                <a:spcPts val="0"/>
              </a:spcAft>
              <a:buNone/>
            </a:pPr>
            <a:r>
              <a:rPr lang="es" sz="3700">
                <a:solidFill>
                  <a:srgbClr val="1BBC9B"/>
                </a:solidFill>
              </a:rPr>
              <a:t>Álgebra Lineal</a:t>
            </a:r>
            <a:r>
              <a:rPr lang="es" sz="3700"/>
              <a:t>?</a:t>
            </a:r>
            <a:endParaRPr sz="3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49" name="Shape 149"/>
        <p:cNvGrpSpPr/>
        <p:nvPr/>
      </p:nvGrpSpPr>
      <p:grpSpPr>
        <a:xfrm>
          <a:off x="0" y="0"/>
          <a:ext cx="0" cy="0"/>
          <a:chOff x="0" y="0"/>
          <a:chExt cx="0" cy="0"/>
        </a:xfrm>
      </p:grpSpPr>
      <p:grpSp>
        <p:nvGrpSpPr>
          <p:cNvPr id="150" name="Google Shape;150;p23"/>
          <p:cNvGrpSpPr/>
          <p:nvPr/>
        </p:nvGrpSpPr>
        <p:grpSpPr>
          <a:xfrm>
            <a:off x="0" y="0"/>
            <a:ext cx="9144000" cy="5143500"/>
            <a:chOff x="0" y="0"/>
            <a:chExt cx="9144000" cy="5143500"/>
          </a:xfrm>
        </p:grpSpPr>
        <p:sp>
          <p:nvSpPr>
            <p:cNvPr id="151" name="Google Shape;151;p23"/>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3"/>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53" name="Google Shape;153;p23"/>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Un poco de historia…</a:t>
            </a:r>
            <a:endParaRPr b="1">
              <a:latin typeface="Poppins"/>
              <a:ea typeface="Poppins"/>
              <a:cs typeface="Poppins"/>
              <a:sym typeface="Poppins"/>
            </a:endParaRPr>
          </a:p>
        </p:txBody>
      </p:sp>
      <p:grpSp>
        <p:nvGrpSpPr>
          <p:cNvPr id="154" name="Google Shape;154;p23"/>
          <p:cNvGrpSpPr/>
          <p:nvPr/>
        </p:nvGrpSpPr>
        <p:grpSpPr>
          <a:xfrm>
            <a:off x="4867275" y="4343400"/>
            <a:ext cx="2714775" cy="839694"/>
            <a:chOff x="6543675" y="4343400"/>
            <a:chExt cx="2714775" cy="839694"/>
          </a:xfrm>
        </p:grpSpPr>
        <p:sp>
          <p:nvSpPr>
            <p:cNvPr id="155" name="Google Shape;155;p23"/>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3"/>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Sistemas de Ecuaciones Lineales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Formalización del Álgebra Lineal</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Números Complejos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Multiplicación de matrices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Desarrollo con retroalimentación de otras áreas</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Nacimiento del álgebra abstracta</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lang="es" sz="1400">
                <a:latin typeface="Poppins"/>
                <a:ea typeface="Poppins"/>
                <a:cs typeface="Poppins"/>
                <a:sym typeface="Poppins"/>
              </a:rPr>
              <a:t>Algoritmos más eficientes</a:t>
            </a:r>
            <a:endParaRPr sz="1400">
              <a:latin typeface="Poppins"/>
              <a:ea typeface="Poppins"/>
              <a:cs typeface="Poppins"/>
              <a:sym typeface="Poppins"/>
            </a:endParaRPr>
          </a:p>
        </p:txBody>
      </p:sp>
      <p:pic>
        <p:nvPicPr>
          <p:cNvPr id="160" name="Google Shape;160;p23"/>
          <p:cNvPicPr preferRelativeResize="0"/>
          <p:nvPr/>
        </p:nvPicPr>
        <p:blipFill>
          <a:blip r:embed="rId4">
            <a:alphaModFix/>
          </a:blip>
          <a:stretch>
            <a:fillRect/>
          </a:stretch>
        </p:blipFill>
        <p:spPr>
          <a:xfrm>
            <a:off x="6391274" y="2370100"/>
            <a:ext cx="3571851" cy="3571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Sobre Vectores…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21240"/>
          </a:srgbClr>
        </a:solidFill>
      </p:bgPr>
    </p:bg>
    <p:spTree>
      <p:nvGrpSpPr>
        <p:cNvPr id="169" name="Shape 169"/>
        <p:cNvGrpSpPr/>
        <p:nvPr/>
      </p:nvGrpSpPr>
      <p:grpSpPr>
        <a:xfrm>
          <a:off x="0" y="0"/>
          <a:ext cx="0" cy="0"/>
          <a:chOff x="0" y="0"/>
          <a:chExt cx="0" cy="0"/>
        </a:xfrm>
      </p:grpSpPr>
      <p:grpSp>
        <p:nvGrpSpPr>
          <p:cNvPr id="170" name="Google Shape;170;p25"/>
          <p:cNvGrpSpPr/>
          <p:nvPr/>
        </p:nvGrpSpPr>
        <p:grpSpPr>
          <a:xfrm>
            <a:off x="0" y="0"/>
            <a:ext cx="9144000" cy="5143500"/>
            <a:chOff x="0" y="0"/>
            <a:chExt cx="9144000" cy="5143500"/>
          </a:xfrm>
        </p:grpSpPr>
        <p:sp>
          <p:nvSpPr>
            <p:cNvPr id="171" name="Google Shape;171;p25"/>
            <p:cNvSpPr/>
            <p:nvPr/>
          </p:nvSpPr>
          <p:spPr>
            <a:xfrm>
              <a:off x="0" y="0"/>
              <a:ext cx="91440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5"/>
            <p:cNvPicPr preferRelativeResize="0"/>
            <p:nvPr/>
          </p:nvPicPr>
          <p:blipFill rotWithShape="1">
            <a:blip r:embed="rId3">
              <a:alphaModFix/>
            </a:blip>
            <a:srcRect b="0" l="0" r="82567" t="0"/>
            <a:stretch/>
          </p:blipFill>
          <p:spPr>
            <a:xfrm>
              <a:off x="457200" y="401975"/>
              <a:ext cx="258447" cy="234000"/>
            </a:xfrm>
            <a:prstGeom prst="rect">
              <a:avLst/>
            </a:prstGeom>
            <a:noFill/>
            <a:ln>
              <a:noFill/>
            </a:ln>
          </p:spPr>
        </p:pic>
      </p:grpSp>
      <p:sp>
        <p:nvSpPr>
          <p:cNvPr id="173" name="Google Shape;173;p25"/>
          <p:cNvSpPr txBox="1"/>
          <p:nvPr>
            <p:ph idx="4294967295" type="title"/>
          </p:nvPr>
        </p:nvSpPr>
        <p:spPr>
          <a:xfrm>
            <a:off x="715544" y="196125"/>
            <a:ext cx="51366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Poppins"/>
                <a:ea typeface="Poppins"/>
                <a:cs typeface="Poppins"/>
                <a:sym typeface="Poppins"/>
              </a:rPr>
              <a:t>Vector</a:t>
            </a:r>
            <a:endParaRPr b="1">
              <a:latin typeface="Poppins"/>
              <a:ea typeface="Poppins"/>
              <a:cs typeface="Poppins"/>
              <a:sym typeface="Poppins"/>
            </a:endParaRPr>
          </a:p>
        </p:txBody>
      </p:sp>
      <p:sp>
        <p:nvSpPr>
          <p:cNvPr id="174" name="Google Shape;174;p25"/>
          <p:cNvSpPr txBox="1"/>
          <p:nvPr>
            <p:ph idx="4294967295" type="title"/>
          </p:nvPr>
        </p:nvSpPr>
        <p:spPr>
          <a:xfrm>
            <a:off x="715550" y="1211575"/>
            <a:ext cx="7765500" cy="320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BBC9B"/>
              </a:buClr>
              <a:buSzPts val="1400"/>
              <a:buFont typeface="Poppins"/>
              <a:buChar char="●"/>
            </a:pPr>
            <a:r>
              <a:rPr b="1" lang="es" sz="1400">
                <a:solidFill>
                  <a:srgbClr val="1BBC9B"/>
                </a:solidFill>
                <a:latin typeface="Poppins"/>
                <a:ea typeface="Poppins"/>
                <a:cs typeface="Poppins"/>
                <a:sym typeface="Poppins"/>
              </a:rPr>
              <a:t>En matemáticas:</a:t>
            </a:r>
            <a:r>
              <a:rPr lang="es" sz="1400">
                <a:latin typeface="Poppins"/>
                <a:ea typeface="Poppins"/>
                <a:cs typeface="Poppins"/>
                <a:sym typeface="Poppins"/>
              </a:rPr>
              <a:t> </a:t>
            </a:r>
            <a:r>
              <a:rPr lang="es" sz="1400">
                <a:latin typeface="Poppins"/>
                <a:ea typeface="Poppins"/>
                <a:cs typeface="Poppins"/>
                <a:sym typeface="Poppins"/>
              </a:rPr>
              <a:t>Es un elemento de un conjunto donde las operaciones de traslación (suma) y escala (multiplicación) están bien definidas.</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317500" lvl="0" marL="457200" rtl="0" algn="l">
              <a:lnSpc>
                <a:spcPct val="150000"/>
              </a:lnSpc>
              <a:spcBef>
                <a:spcPts val="0"/>
              </a:spcBef>
              <a:spcAft>
                <a:spcPts val="0"/>
              </a:spcAft>
              <a:buClr>
                <a:srgbClr val="1BBC9B"/>
              </a:buClr>
              <a:buSzPts val="1400"/>
              <a:buFont typeface="Poppins"/>
              <a:buChar char="●"/>
            </a:pPr>
            <a:r>
              <a:rPr b="1" lang="es" sz="1400">
                <a:solidFill>
                  <a:srgbClr val="1BBC9B"/>
                </a:solidFill>
                <a:latin typeface="Poppins"/>
                <a:ea typeface="Poppins"/>
                <a:cs typeface="Poppins"/>
                <a:sym typeface="Poppins"/>
              </a:rPr>
              <a:t>Para efectos prácticos:</a:t>
            </a:r>
            <a:r>
              <a:rPr lang="es" sz="1400">
                <a:latin typeface="Poppins"/>
                <a:ea typeface="Poppins"/>
                <a:cs typeface="Poppins"/>
                <a:sym typeface="Poppins"/>
              </a:rPr>
              <a:t> Podemos verlo como una “lista ordenada de números”.</a:t>
            </a:r>
            <a:endParaRPr sz="1400">
              <a:latin typeface="Poppins"/>
              <a:ea typeface="Poppins"/>
              <a:cs typeface="Poppins"/>
              <a:sym typeface="Poppins"/>
            </a:endParaRPr>
          </a:p>
        </p:txBody>
      </p:sp>
      <p:grpSp>
        <p:nvGrpSpPr>
          <p:cNvPr id="175" name="Google Shape;175;p25"/>
          <p:cNvGrpSpPr/>
          <p:nvPr/>
        </p:nvGrpSpPr>
        <p:grpSpPr>
          <a:xfrm>
            <a:off x="6543675" y="4343400"/>
            <a:ext cx="2714775" cy="839694"/>
            <a:chOff x="6543675" y="4343400"/>
            <a:chExt cx="2714775" cy="839694"/>
          </a:xfrm>
        </p:grpSpPr>
        <p:sp>
          <p:nvSpPr>
            <p:cNvPr id="176" name="Google Shape;176;p25"/>
            <p:cNvSpPr/>
            <p:nvPr/>
          </p:nvSpPr>
          <p:spPr>
            <a:xfrm>
              <a:off x="6991350" y="4343400"/>
              <a:ext cx="2267100" cy="133500"/>
            </a:xfrm>
            <a:prstGeom prst="roundRect">
              <a:avLst>
                <a:gd fmla="val 50000" name="adj"/>
              </a:avLst>
            </a:prstGeom>
            <a:solidFill>
              <a:srgbClr val="1B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7983412" y="4578798"/>
              <a:ext cx="1184700" cy="133500"/>
            </a:xfrm>
            <a:prstGeom prst="roundRect">
              <a:avLst>
                <a:gd fmla="val 50000" name="adj"/>
              </a:avLst>
            </a:prstGeom>
            <a:solidFill>
              <a:srgbClr val="F1C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7383521" y="5049594"/>
              <a:ext cx="1664700" cy="133500"/>
            </a:xfrm>
            <a:prstGeom prst="roundRect">
              <a:avLst>
                <a:gd fmla="val 50000" name="adj"/>
              </a:avLst>
            </a:prstGeom>
            <a:solidFill>
              <a:srgbClr val="55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6543675" y="4814196"/>
              <a:ext cx="1664700" cy="133500"/>
            </a:xfrm>
            <a:prstGeom prst="roundRect">
              <a:avLst>
                <a:gd fmla="val 50000" name="adj"/>
              </a:avLst>
            </a:prstGeom>
            <a:solidFill>
              <a:srgbClr val="FF5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